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60" r:id="rId4"/>
    <p:sldId id="259" r:id="rId5"/>
    <p:sldId id="270" r:id="rId6"/>
    <p:sldId id="278" r:id="rId7"/>
    <p:sldId id="269" r:id="rId8"/>
    <p:sldId id="267" r:id="rId9"/>
    <p:sldId id="326" r:id="rId10"/>
    <p:sldId id="273" r:id="rId11"/>
    <p:sldId id="332" r:id="rId12"/>
    <p:sldId id="277" r:id="rId13"/>
    <p:sldId id="327" r:id="rId14"/>
    <p:sldId id="262" r:id="rId15"/>
    <p:sldId id="318" r:id="rId16"/>
    <p:sldId id="263" r:id="rId17"/>
    <p:sldId id="319" r:id="rId18"/>
    <p:sldId id="325" r:id="rId19"/>
    <p:sldId id="328" r:id="rId20"/>
    <p:sldId id="323" r:id="rId21"/>
    <p:sldId id="320" r:id="rId22"/>
    <p:sldId id="324" r:id="rId23"/>
    <p:sldId id="264" r:id="rId24"/>
    <p:sldId id="271" r:id="rId25"/>
    <p:sldId id="329" r:id="rId26"/>
    <p:sldId id="321" r:id="rId27"/>
    <p:sldId id="276" r:id="rId28"/>
    <p:sldId id="330" r:id="rId29"/>
    <p:sldId id="261" r:id="rId30"/>
    <p:sldId id="279" r:id="rId31"/>
    <p:sldId id="268" r:id="rId32"/>
    <p:sldId id="331" r:id="rId33"/>
    <p:sldId id="335" r:id="rId34"/>
    <p:sldId id="334" r:id="rId35"/>
    <p:sldId id="336" r:id="rId36"/>
    <p:sldId id="272" r:id="rId37"/>
    <p:sldId id="274" r:id="rId38"/>
    <p:sldId id="275" r:id="rId39"/>
    <p:sldId id="266" r:id="rId40"/>
    <p:sldId id="265" r:id="rId41"/>
    <p:sldId id="337" r:id="rId42"/>
    <p:sldId id="33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8"/>
  </p:normalViewPr>
  <p:slideViewPr>
    <p:cSldViewPr snapToGrid="0">
      <p:cViewPr varScale="1">
        <p:scale>
          <a:sx n="105" d="100"/>
          <a:sy n="105" d="100"/>
        </p:scale>
        <p:origin x="8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059192-0403-44AB-9DD5-75424E7AEC9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9C46CF8-1987-4ADE-8087-FFF232EC024C}">
      <dgm:prSet custT="1"/>
      <dgm:spPr/>
      <dgm:t>
        <a:bodyPr/>
        <a:lstStyle/>
        <a:p>
          <a:pPr>
            <a:lnSpc>
              <a:spcPct val="100000"/>
            </a:lnSpc>
          </a:pPr>
          <a:r>
            <a:rPr lang="en-US" sz="2000" dirty="0"/>
            <a:t>Discuss how to establish a single proprietor Consulting  LLC</a:t>
          </a:r>
        </a:p>
      </dgm:t>
    </dgm:pt>
    <dgm:pt modelId="{12E7D38C-CF72-47D2-B84E-37C2A5EEAD0A}" type="parTrans" cxnId="{17625427-AD79-4508-8610-060F7BF99D94}">
      <dgm:prSet/>
      <dgm:spPr/>
      <dgm:t>
        <a:bodyPr/>
        <a:lstStyle/>
        <a:p>
          <a:endParaRPr lang="en-US"/>
        </a:p>
      </dgm:t>
    </dgm:pt>
    <dgm:pt modelId="{FEBF3BE3-A951-4A9F-A217-9B4B101C5974}" type="sibTrans" cxnId="{17625427-AD79-4508-8610-060F7BF99D94}">
      <dgm:prSet/>
      <dgm:spPr/>
      <dgm:t>
        <a:bodyPr/>
        <a:lstStyle/>
        <a:p>
          <a:pPr>
            <a:lnSpc>
              <a:spcPct val="100000"/>
            </a:lnSpc>
          </a:pPr>
          <a:endParaRPr lang="en-US"/>
        </a:p>
      </dgm:t>
    </dgm:pt>
    <dgm:pt modelId="{1EA77B57-0FDF-422F-AC34-0DE39B8349CB}">
      <dgm:prSet custT="1"/>
      <dgm:spPr/>
      <dgm:t>
        <a:bodyPr/>
        <a:lstStyle/>
        <a:p>
          <a:pPr>
            <a:lnSpc>
              <a:spcPct val="100000"/>
            </a:lnSpc>
          </a:pPr>
          <a:r>
            <a:rPr lang="en-US" sz="2000" dirty="0"/>
            <a:t>Discuss Independent Contractor Work : Educational, Healthcare, and Medical Legal Consulting</a:t>
          </a:r>
        </a:p>
      </dgm:t>
    </dgm:pt>
    <dgm:pt modelId="{539DEBD4-70D3-48D7-B4AC-90A17A6E6A2E}" type="parTrans" cxnId="{37232039-6826-4D3C-8525-35C2AD9B1089}">
      <dgm:prSet/>
      <dgm:spPr/>
      <dgm:t>
        <a:bodyPr/>
        <a:lstStyle/>
        <a:p>
          <a:endParaRPr lang="en-US"/>
        </a:p>
      </dgm:t>
    </dgm:pt>
    <dgm:pt modelId="{C4A52CAF-F2C2-40C9-AA8C-F6CD1F0005E3}" type="sibTrans" cxnId="{37232039-6826-4D3C-8525-35C2AD9B1089}">
      <dgm:prSet/>
      <dgm:spPr/>
      <dgm:t>
        <a:bodyPr/>
        <a:lstStyle/>
        <a:p>
          <a:pPr>
            <a:lnSpc>
              <a:spcPct val="100000"/>
            </a:lnSpc>
          </a:pPr>
          <a:endParaRPr lang="en-US"/>
        </a:p>
      </dgm:t>
    </dgm:pt>
    <dgm:pt modelId="{CDC2B13C-94F7-41DA-8F35-A8FEAF4AA53C}">
      <dgm:prSet custT="1"/>
      <dgm:spPr/>
      <dgm:t>
        <a:bodyPr/>
        <a:lstStyle/>
        <a:p>
          <a:pPr>
            <a:lnSpc>
              <a:spcPct val="100000"/>
            </a:lnSpc>
          </a:pPr>
          <a:r>
            <a:rPr lang="en-US" sz="2000" dirty="0"/>
            <a:t>Discuss how to effectively network</a:t>
          </a:r>
        </a:p>
      </dgm:t>
    </dgm:pt>
    <dgm:pt modelId="{FCB71EC8-BE49-4117-8BA7-75E0C232CF36}" type="parTrans" cxnId="{BB521853-08B2-4E55-9470-492855972BCA}">
      <dgm:prSet/>
      <dgm:spPr/>
      <dgm:t>
        <a:bodyPr/>
        <a:lstStyle/>
        <a:p>
          <a:endParaRPr lang="en-US"/>
        </a:p>
      </dgm:t>
    </dgm:pt>
    <dgm:pt modelId="{5BC97D56-81BF-45EF-AAAE-AB4DA824FDAB}" type="sibTrans" cxnId="{BB521853-08B2-4E55-9470-492855972BCA}">
      <dgm:prSet/>
      <dgm:spPr/>
      <dgm:t>
        <a:bodyPr/>
        <a:lstStyle/>
        <a:p>
          <a:pPr>
            <a:lnSpc>
              <a:spcPct val="100000"/>
            </a:lnSpc>
          </a:pPr>
          <a:endParaRPr lang="en-US"/>
        </a:p>
      </dgm:t>
    </dgm:pt>
    <dgm:pt modelId="{E4DF5415-12CA-45C0-B86A-06B036393846}">
      <dgm:prSet custT="1"/>
      <dgm:spPr/>
      <dgm:t>
        <a:bodyPr/>
        <a:lstStyle/>
        <a:p>
          <a:pPr>
            <a:lnSpc>
              <a:spcPct val="100000"/>
            </a:lnSpc>
          </a:pPr>
          <a:r>
            <a:rPr lang="en-US" sz="2000" dirty="0"/>
            <a:t>Discuss Invoicing and billing software</a:t>
          </a:r>
        </a:p>
      </dgm:t>
    </dgm:pt>
    <dgm:pt modelId="{C7FB41A3-5A4C-4FFE-A8B8-B9410D3822FA}" type="parTrans" cxnId="{29DC4DE6-8F41-4F36-8925-21C4ABE40363}">
      <dgm:prSet/>
      <dgm:spPr/>
      <dgm:t>
        <a:bodyPr/>
        <a:lstStyle/>
        <a:p>
          <a:endParaRPr lang="en-US"/>
        </a:p>
      </dgm:t>
    </dgm:pt>
    <dgm:pt modelId="{D08683A4-B03B-45F7-B7A0-2ECB7E882246}" type="sibTrans" cxnId="{29DC4DE6-8F41-4F36-8925-21C4ABE40363}">
      <dgm:prSet/>
      <dgm:spPr/>
      <dgm:t>
        <a:bodyPr/>
        <a:lstStyle/>
        <a:p>
          <a:endParaRPr lang="en-US"/>
        </a:p>
      </dgm:t>
    </dgm:pt>
    <dgm:pt modelId="{9F6AE5E8-EC6D-475F-B4B5-590483E6F0AA}" type="pres">
      <dgm:prSet presAssocID="{3D059192-0403-44AB-9DD5-75424E7AEC9E}" presName="root" presStyleCnt="0">
        <dgm:presLayoutVars>
          <dgm:dir/>
          <dgm:resizeHandles val="exact"/>
        </dgm:presLayoutVars>
      </dgm:prSet>
      <dgm:spPr/>
    </dgm:pt>
    <dgm:pt modelId="{75F9FE04-9448-4B9C-B216-2D1DFEE7E7AF}" type="pres">
      <dgm:prSet presAssocID="{3D059192-0403-44AB-9DD5-75424E7AEC9E}" presName="container" presStyleCnt="0">
        <dgm:presLayoutVars>
          <dgm:dir/>
          <dgm:resizeHandles val="exact"/>
        </dgm:presLayoutVars>
      </dgm:prSet>
      <dgm:spPr/>
    </dgm:pt>
    <dgm:pt modelId="{16A9866C-31DB-4920-AAAE-B368C11863B1}" type="pres">
      <dgm:prSet presAssocID="{89C46CF8-1987-4ADE-8087-FFF232EC024C}" presName="compNode" presStyleCnt="0"/>
      <dgm:spPr/>
    </dgm:pt>
    <dgm:pt modelId="{9BB7CE0C-B876-41FA-895D-B28CE05E6B48}" type="pres">
      <dgm:prSet presAssocID="{89C46CF8-1987-4ADE-8087-FFF232EC024C}" presName="iconBgRect" presStyleLbl="bgShp" presStyleIdx="0" presStyleCnt="4"/>
      <dgm:spPr/>
    </dgm:pt>
    <dgm:pt modelId="{904D003B-AD03-43BE-AD73-8E6C5319354B}" type="pres">
      <dgm:prSet presAssocID="{89C46CF8-1987-4ADE-8087-FFF232EC02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515B7444-BC1D-4983-913A-51FDFE9C0D98}" type="pres">
      <dgm:prSet presAssocID="{89C46CF8-1987-4ADE-8087-FFF232EC024C}" presName="spaceRect" presStyleCnt="0"/>
      <dgm:spPr/>
    </dgm:pt>
    <dgm:pt modelId="{2E5D83CF-6055-424A-98B0-38A31CCF6D7D}" type="pres">
      <dgm:prSet presAssocID="{89C46CF8-1987-4ADE-8087-FFF232EC024C}" presName="textRect" presStyleLbl="revTx" presStyleIdx="0" presStyleCnt="4">
        <dgm:presLayoutVars>
          <dgm:chMax val="1"/>
          <dgm:chPref val="1"/>
        </dgm:presLayoutVars>
      </dgm:prSet>
      <dgm:spPr/>
    </dgm:pt>
    <dgm:pt modelId="{3011CBF7-19C0-4BC3-B948-9201159A7958}" type="pres">
      <dgm:prSet presAssocID="{FEBF3BE3-A951-4A9F-A217-9B4B101C5974}" presName="sibTrans" presStyleLbl="sibTrans2D1" presStyleIdx="0" presStyleCnt="0"/>
      <dgm:spPr/>
    </dgm:pt>
    <dgm:pt modelId="{F82EFF8C-97A1-43A3-85FC-2CCDF3C1B239}" type="pres">
      <dgm:prSet presAssocID="{1EA77B57-0FDF-422F-AC34-0DE39B8349CB}" presName="compNode" presStyleCnt="0"/>
      <dgm:spPr/>
    </dgm:pt>
    <dgm:pt modelId="{B0EFA974-EBEA-4251-827A-1F1D26640430}" type="pres">
      <dgm:prSet presAssocID="{1EA77B57-0FDF-422F-AC34-0DE39B8349CB}" presName="iconBgRect" presStyleLbl="bgShp" presStyleIdx="1" presStyleCnt="4"/>
      <dgm:spPr/>
    </dgm:pt>
    <dgm:pt modelId="{BB735D42-EF32-4615-9A4E-D458EA101134}" type="pres">
      <dgm:prSet presAssocID="{1EA77B57-0FDF-422F-AC34-0DE39B8349C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473B1F85-C83F-4816-B37A-367DB135E226}" type="pres">
      <dgm:prSet presAssocID="{1EA77B57-0FDF-422F-AC34-0DE39B8349CB}" presName="spaceRect" presStyleCnt="0"/>
      <dgm:spPr/>
    </dgm:pt>
    <dgm:pt modelId="{ED973189-6BD5-4CF1-8873-C3E406D6BF8C}" type="pres">
      <dgm:prSet presAssocID="{1EA77B57-0FDF-422F-AC34-0DE39B8349CB}" presName="textRect" presStyleLbl="revTx" presStyleIdx="1" presStyleCnt="4">
        <dgm:presLayoutVars>
          <dgm:chMax val="1"/>
          <dgm:chPref val="1"/>
        </dgm:presLayoutVars>
      </dgm:prSet>
      <dgm:spPr/>
    </dgm:pt>
    <dgm:pt modelId="{E144D2E2-3A3B-427F-BF93-C6523BD567BF}" type="pres">
      <dgm:prSet presAssocID="{C4A52CAF-F2C2-40C9-AA8C-F6CD1F0005E3}" presName="sibTrans" presStyleLbl="sibTrans2D1" presStyleIdx="0" presStyleCnt="0"/>
      <dgm:spPr/>
    </dgm:pt>
    <dgm:pt modelId="{80ACB831-C16D-4A73-8F5C-FD142714BEEB}" type="pres">
      <dgm:prSet presAssocID="{CDC2B13C-94F7-41DA-8F35-A8FEAF4AA53C}" presName="compNode" presStyleCnt="0"/>
      <dgm:spPr/>
    </dgm:pt>
    <dgm:pt modelId="{E461052D-02A6-4E5B-A116-E04ED44177E4}" type="pres">
      <dgm:prSet presAssocID="{CDC2B13C-94F7-41DA-8F35-A8FEAF4AA53C}" presName="iconBgRect" presStyleLbl="bgShp" presStyleIdx="2" presStyleCnt="4"/>
      <dgm:spPr/>
    </dgm:pt>
    <dgm:pt modelId="{D90A4A7D-EEA4-4E81-8B91-5A554D46E1E1}" type="pres">
      <dgm:prSet presAssocID="{CDC2B13C-94F7-41DA-8F35-A8FEAF4AA5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E3EBFC9A-1951-44AC-A832-AF713F69AB58}" type="pres">
      <dgm:prSet presAssocID="{CDC2B13C-94F7-41DA-8F35-A8FEAF4AA53C}" presName="spaceRect" presStyleCnt="0"/>
      <dgm:spPr/>
    </dgm:pt>
    <dgm:pt modelId="{8DF99394-DABD-4E91-9E4A-AC60B0EC6A20}" type="pres">
      <dgm:prSet presAssocID="{CDC2B13C-94F7-41DA-8F35-A8FEAF4AA53C}" presName="textRect" presStyleLbl="revTx" presStyleIdx="2" presStyleCnt="4">
        <dgm:presLayoutVars>
          <dgm:chMax val="1"/>
          <dgm:chPref val="1"/>
        </dgm:presLayoutVars>
      </dgm:prSet>
      <dgm:spPr/>
    </dgm:pt>
    <dgm:pt modelId="{A731E63E-0386-4B27-823D-BB875042F768}" type="pres">
      <dgm:prSet presAssocID="{5BC97D56-81BF-45EF-AAAE-AB4DA824FDAB}" presName="sibTrans" presStyleLbl="sibTrans2D1" presStyleIdx="0" presStyleCnt="0"/>
      <dgm:spPr/>
    </dgm:pt>
    <dgm:pt modelId="{160C9414-7956-42A8-9528-E2F666E4B595}" type="pres">
      <dgm:prSet presAssocID="{E4DF5415-12CA-45C0-B86A-06B036393846}" presName="compNode" presStyleCnt="0"/>
      <dgm:spPr/>
    </dgm:pt>
    <dgm:pt modelId="{8595C291-12B6-48CB-944E-69DFA8D92BBE}" type="pres">
      <dgm:prSet presAssocID="{E4DF5415-12CA-45C0-B86A-06B036393846}" presName="iconBgRect" presStyleLbl="bgShp" presStyleIdx="3" presStyleCnt="4"/>
      <dgm:spPr/>
    </dgm:pt>
    <dgm:pt modelId="{8EF068D1-32AD-4A4A-8E25-71AEA8CA4F0A}" type="pres">
      <dgm:prSet presAssocID="{E4DF5415-12CA-45C0-B86A-06B03639384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l center"/>
        </a:ext>
      </dgm:extLst>
    </dgm:pt>
    <dgm:pt modelId="{C9567CE9-607B-4828-B742-BCDADDC771AD}" type="pres">
      <dgm:prSet presAssocID="{E4DF5415-12CA-45C0-B86A-06B036393846}" presName="spaceRect" presStyleCnt="0"/>
      <dgm:spPr/>
    </dgm:pt>
    <dgm:pt modelId="{99EA4187-9829-437F-815B-FC97C5E4ABF0}" type="pres">
      <dgm:prSet presAssocID="{E4DF5415-12CA-45C0-B86A-06B036393846}" presName="textRect" presStyleLbl="revTx" presStyleIdx="3" presStyleCnt="4">
        <dgm:presLayoutVars>
          <dgm:chMax val="1"/>
          <dgm:chPref val="1"/>
        </dgm:presLayoutVars>
      </dgm:prSet>
      <dgm:spPr/>
    </dgm:pt>
  </dgm:ptLst>
  <dgm:cxnLst>
    <dgm:cxn modelId="{17625427-AD79-4508-8610-060F7BF99D94}" srcId="{3D059192-0403-44AB-9DD5-75424E7AEC9E}" destId="{89C46CF8-1987-4ADE-8087-FFF232EC024C}" srcOrd="0" destOrd="0" parTransId="{12E7D38C-CF72-47D2-B84E-37C2A5EEAD0A}" sibTransId="{FEBF3BE3-A951-4A9F-A217-9B4B101C5974}"/>
    <dgm:cxn modelId="{0D14852E-D4F2-4340-A706-02342A74F17F}" type="presOf" srcId="{C4A52CAF-F2C2-40C9-AA8C-F6CD1F0005E3}" destId="{E144D2E2-3A3B-427F-BF93-C6523BD567BF}" srcOrd="0" destOrd="0" presId="urn:microsoft.com/office/officeart/2018/2/layout/IconCircleList"/>
    <dgm:cxn modelId="{37232039-6826-4D3C-8525-35C2AD9B1089}" srcId="{3D059192-0403-44AB-9DD5-75424E7AEC9E}" destId="{1EA77B57-0FDF-422F-AC34-0DE39B8349CB}" srcOrd="1" destOrd="0" parTransId="{539DEBD4-70D3-48D7-B4AC-90A17A6E6A2E}" sibTransId="{C4A52CAF-F2C2-40C9-AA8C-F6CD1F0005E3}"/>
    <dgm:cxn modelId="{BB521853-08B2-4E55-9470-492855972BCA}" srcId="{3D059192-0403-44AB-9DD5-75424E7AEC9E}" destId="{CDC2B13C-94F7-41DA-8F35-A8FEAF4AA53C}" srcOrd="2" destOrd="0" parTransId="{FCB71EC8-BE49-4117-8BA7-75E0C232CF36}" sibTransId="{5BC97D56-81BF-45EF-AAAE-AB4DA824FDAB}"/>
    <dgm:cxn modelId="{A24A0A70-DC05-BE49-85F7-A4441966058E}" type="presOf" srcId="{89C46CF8-1987-4ADE-8087-FFF232EC024C}" destId="{2E5D83CF-6055-424A-98B0-38A31CCF6D7D}" srcOrd="0" destOrd="0" presId="urn:microsoft.com/office/officeart/2018/2/layout/IconCircleList"/>
    <dgm:cxn modelId="{999B9070-9837-7C4E-844D-7739F7297842}" type="presOf" srcId="{CDC2B13C-94F7-41DA-8F35-A8FEAF4AA53C}" destId="{8DF99394-DABD-4E91-9E4A-AC60B0EC6A20}" srcOrd="0" destOrd="0" presId="urn:microsoft.com/office/officeart/2018/2/layout/IconCircleList"/>
    <dgm:cxn modelId="{5B182A87-898B-C143-BEEE-FC15BFD843A9}" type="presOf" srcId="{3D059192-0403-44AB-9DD5-75424E7AEC9E}" destId="{9F6AE5E8-EC6D-475F-B4B5-590483E6F0AA}" srcOrd="0" destOrd="0" presId="urn:microsoft.com/office/officeart/2018/2/layout/IconCircleList"/>
    <dgm:cxn modelId="{5300C7DB-42D6-EF4A-B319-C3A2DCA282CD}" type="presOf" srcId="{1EA77B57-0FDF-422F-AC34-0DE39B8349CB}" destId="{ED973189-6BD5-4CF1-8873-C3E406D6BF8C}" srcOrd="0" destOrd="0" presId="urn:microsoft.com/office/officeart/2018/2/layout/IconCircleList"/>
    <dgm:cxn modelId="{115D89E4-901C-E940-B625-AFE0462CC957}" type="presOf" srcId="{5BC97D56-81BF-45EF-AAAE-AB4DA824FDAB}" destId="{A731E63E-0386-4B27-823D-BB875042F768}" srcOrd="0" destOrd="0" presId="urn:microsoft.com/office/officeart/2018/2/layout/IconCircleList"/>
    <dgm:cxn modelId="{29DC4DE6-8F41-4F36-8925-21C4ABE40363}" srcId="{3D059192-0403-44AB-9DD5-75424E7AEC9E}" destId="{E4DF5415-12CA-45C0-B86A-06B036393846}" srcOrd="3" destOrd="0" parTransId="{C7FB41A3-5A4C-4FFE-A8B8-B9410D3822FA}" sibTransId="{D08683A4-B03B-45F7-B7A0-2ECB7E882246}"/>
    <dgm:cxn modelId="{551DF7E7-49AD-DC47-AB6A-31C548C75398}" type="presOf" srcId="{FEBF3BE3-A951-4A9F-A217-9B4B101C5974}" destId="{3011CBF7-19C0-4BC3-B948-9201159A7958}" srcOrd="0" destOrd="0" presId="urn:microsoft.com/office/officeart/2018/2/layout/IconCircleList"/>
    <dgm:cxn modelId="{65EB51F1-70A3-2949-A090-930E4D18647C}" type="presOf" srcId="{E4DF5415-12CA-45C0-B86A-06B036393846}" destId="{99EA4187-9829-437F-815B-FC97C5E4ABF0}" srcOrd="0" destOrd="0" presId="urn:microsoft.com/office/officeart/2018/2/layout/IconCircleList"/>
    <dgm:cxn modelId="{080187DC-8A23-084D-8D33-B863FC789E04}" type="presParOf" srcId="{9F6AE5E8-EC6D-475F-B4B5-590483E6F0AA}" destId="{75F9FE04-9448-4B9C-B216-2D1DFEE7E7AF}" srcOrd="0" destOrd="0" presId="urn:microsoft.com/office/officeart/2018/2/layout/IconCircleList"/>
    <dgm:cxn modelId="{770F6460-1DB8-084D-A79B-19200BE13C87}" type="presParOf" srcId="{75F9FE04-9448-4B9C-B216-2D1DFEE7E7AF}" destId="{16A9866C-31DB-4920-AAAE-B368C11863B1}" srcOrd="0" destOrd="0" presId="urn:microsoft.com/office/officeart/2018/2/layout/IconCircleList"/>
    <dgm:cxn modelId="{A82B5C64-903B-D14B-A6A1-52563E80DE06}" type="presParOf" srcId="{16A9866C-31DB-4920-AAAE-B368C11863B1}" destId="{9BB7CE0C-B876-41FA-895D-B28CE05E6B48}" srcOrd="0" destOrd="0" presId="urn:microsoft.com/office/officeart/2018/2/layout/IconCircleList"/>
    <dgm:cxn modelId="{EDF7B4C9-DC56-8A4B-B5C6-92EAC159C9E5}" type="presParOf" srcId="{16A9866C-31DB-4920-AAAE-B368C11863B1}" destId="{904D003B-AD03-43BE-AD73-8E6C5319354B}" srcOrd="1" destOrd="0" presId="urn:microsoft.com/office/officeart/2018/2/layout/IconCircleList"/>
    <dgm:cxn modelId="{39FBC2A0-064F-284E-B858-852AC50E41FF}" type="presParOf" srcId="{16A9866C-31DB-4920-AAAE-B368C11863B1}" destId="{515B7444-BC1D-4983-913A-51FDFE9C0D98}" srcOrd="2" destOrd="0" presId="urn:microsoft.com/office/officeart/2018/2/layout/IconCircleList"/>
    <dgm:cxn modelId="{553B48E7-958A-1449-BF98-3356B16549B8}" type="presParOf" srcId="{16A9866C-31DB-4920-AAAE-B368C11863B1}" destId="{2E5D83CF-6055-424A-98B0-38A31CCF6D7D}" srcOrd="3" destOrd="0" presId="urn:microsoft.com/office/officeart/2018/2/layout/IconCircleList"/>
    <dgm:cxn modelId="{BE773E36-32BF-3C43-97BE-B542BDE3EC89}" type="presParOf" srcId="{75F9FE04-9448-4B9C-B216-2D1DFEE7E7AF}" destId="{3011CBF7-19C0-4BC3-B948-9201159A7958}" srcOrd="1" destOrd="0" presId="urn:microsoft.com/office/officeart/2018/2/layout/IconCircleList"/>
    <dgm:cxn modelId="{9FFE506F-36F9-4441-988A-03512909A4F1}" type="presParOf" srcId="{75F9FE04-9448-4B9C-B216-2D1DFEE7E7AF}" destId="{F82EFF8C-97A1-43A3-85FC-2CCDF3C1B239}" srcOrd="2" destOrd="0" presId="urn:microsoft.com/office/officeart/2018/2/layout/IconCircleList"/>
    <dgm:cxn modelId="{F69BD365-FF99-5F45-A6E6-A93ADF2D4D7A}" type="presParOf" srcId="{F82EFF8C-97A1-43A3-85FC-2CCDF3C1B239}" destId="{B0EFA974-EBEA-4251-827A-1F1D26640430}" srcOrd="0" destOrd="0" presId="urn:microsoft.com/office/officeart/2018/2/layout/IconCircleList"/>
    <dgm:cxn modelId="{DFE35D13-C935-7849-BB58-41519C2C9AD8}" type="presParOf" srcId="{F82EFF8C-97A1-43A3-85FC-2CCDF3C1B239}" destId="{BB735D42-EF32-4615-9A4E-D458EA101134}" srcOrd="1" destOrd="0" presId="urn:microsoft.com/office/officeart/2018/2/layout/IconCircleList"/>
    <dgm:cxn modelId="{68B2802C-6118-A44D-A19E-3BB5B4B1382B}" type="presParOf" srcId="{F82EFF8C-97A1-43A3-85FC-2CCDF3C1B239}" destId="{473B1F85-C83F-4816-B37A-367DB135E226}" srcOrd="2" destOrd="0" presId="urn:microsoft.com/office/officeart/2018/2/layout/IconCircleList"/>
    <dgm:cxn modelId="{A923B09E-3799-5D46-BE10-320BF6F8CB07}" type="presParOf" srcId="{F82EFF8C-97A1-43A3-85FC-2CCDF3C1B239}" destId="{ED973189-6BD5-4CF1-8873-C3E406D6BF8C}" srcOrd="3" destOrd="0" presId="urn:microsoft.com/office/officeart/2018/2/layout/IconCircleList"/>
    <dgm:cxn modelId="{D79E5C3A-F445-DA4E-922B-96FC17938A19}" type="presParOf" srcId="{75F9FE04-9448-4B9C-B216-2D1DFEE7E7AF}" destId="{E144D2E2-3A3B-427F-BF93-C6523BD567BF}" srcOrd="3" destOrd="0" presId="urn:microsoft.com/office/officeart/2018/2/layout/IconCircleList"/>
    <dgm:cxn modelId="{B178E35C-2A6E-D440-AE36-E173F83C3AB5}" type="presParOf" srcId="{75F9FE04-9448-4B9C-B216-2D1DFEE7E7AF}" destId="{80ACB831-C16D-4A73-8F5C-FD142714BEEB}" srcOrd="4" destOrd="0" presId="urn:microsoft.com/office/officeart/2018/2/layout/IconCircleList"/>
    <dgm:cxn modelId="{6FE09418-9D5F-2A42-B60F-E78F29FAED2A}" type="presParOf" srcId="{80ACB831-C16D-4A73-8F5C-FD142714BEEB}" destId="{E461052D-02A6-4E5B-A116-E04ED44177E4}" srcOrd="0" destOrd="0" presId="urn:microsoft.com/office/officeart/2018/2/layout/IconCircleList"/>
    <dgm:cxn modelId="{674C3514-F473-6343-8A62-887F8703EF8F}" type="presParOf" srcId="{80ACB831-C16D-4A73-8F5C-FD142714BEEB}" destId="{D90A4A7D-EEA4-4E81-8B91-5A554D46E1E1}" srcOrd="1" destOrd="0" presId="urn:microsoft.com/office/officeart/2018/2/layout/IconCircleList"/>
    <dgm:cxn modelId="{ED08D9D3-1049-8145-B4DC-4AA94CE81162}" type="presParOf" srcId="{80ACB831-C16D-4A73-8F5C-FD142714BEEB}" destId="{E3EBFC9A-1951-44AC-A832-AF713F69AB58}" srcOrd="2" destOrd="0" presId="urn:microsoft.com/office/officeart/2018/2/layout/IconCircleList"/>
    <dgm:cxn modelId="{40E8983A-D94D-D04E-9DD2-5C7156BA4592}" type="presParOf" srcId="{80ACB831-C16D-4A73-8F5C-FD142714BEEB}" destId="{8DF99394-DABD-4E91-9E4A-AC60B0EC6A20}" srcOrd="3" destOrd="0" presId="urn:microsoft.com/office/officeart/2018/2/layout/IconCircleList"/>
    <dgm:cxn modelId="{B90409F0-C547-BE49-9F4C-081C57405311}" type="presParOf" srcId="{75F9FE04-9448-4B9C-B216-2D1DFEE7E7AF}" destId="{A731E63E-0386-4B27-823D-BB875042F768}" srcOrd="5" destOrd="0" presId="urn:microsoft.com/office/officeart/2018/2/layout/IconCircleList"/>
    <dgm:cxn modelId="{3DA26371-C6C9-D544-8998-384F895BEB52}" type="presParOf" srcId="{75F9FE04-9448-4B9C-B216-2D1DFEE7E7AF}" destId="{160C9414-7956-42A8-9528-E2F666E4B595}" srcOrd="6" destOrd="0" presId="urn:microsoft.com/office/officeart/2018/2/layout/IconCircleList"/>
    <dgm:cxn modelId="{4ED1D9CC-F8FE-604A-B234-2BCB95E69453}" type="presParOf" srcId="{160C9414-7956-42A8-9528-E2F666E4B595}" destId="{8595C291-12B6-48CB-944E-69DFA8D92BBE}" srcOrd="0" destOrd="0" presId="urn:microsoft.com/office/officeart/2018/2/layout/IconCircleList"/>
    <dgm:cxn modelId="{7D9D640C-EE79-A441-A7FE-C04106B4DDCD}" type="presParOf" srcId="{160C9414-7956-42A8-9528-E2F666E4B595}" destId="{8EF068D1-32AD-4A4A-8E25-71AEA8CA4F0A}" srcOrd="1" destOrd="0" presId="urn:microsoft.com/office/officeart/2018/2/layout/IconCircleList"/>
    <dgm:cxn modelId="{3322CEDB-399C-E444-BF88-74DB77153F19}" type="presParOf" srcId="{160C9414-7956-42A8-9528-E2F666E4B595}" destId="{C9567CE9-607B-4828-B742-BCDADDC771AD}" srcOrd="2" destOrd="0" presId="urn:microsoft.com/office/officeart/2018/2/layout/IconCircleList"/>
    <dgm:cxn modelId="{72853989-1BD1-5948-A10C-44FE316F225A}" type="presParOf" srcId="{160C9414-7956-42A8-9528-E2F666E4B595}" destId="{99EA4187-9829-437F-815B-FC97C5E4ABF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730BB8-2E98-4A99-9730-DCD483E741D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9090F04-9B07-42D2-B1E1-74853543976F}">
      <dgm:prSet/>
      <dgm:spPr/>
      <dgm:t>
        <a:bodyPr/>
        <a:lstStyle/>
        <a:p>
          <a:pPr>
            <a:lnSpc>
              <a:spcPct val="100000"/>
            </a:lnSpc>
          </a:pPr>
          <a:r>
            <a:rPr lang="en-US" b="0" i="0" u="sng" dirty="0">
              <a:latin typeface="Calibri" panose="020F0502020204030204" pitchFamily="34" charset="0"/>
              <a:cs typeface="Calibri" panose="020F0502020204030204" pitchFamily="34" charset="0"/>
            </a:rPr>
            <a:t>Causation</a:t>
          </a:r>
          <a:r>
            <a:rPr lang="en-US" b="0" i="0" dirty="0">
              <a:latin typeface="Calibri" panose="020F0502020204030204" pitchFamily="34" charset="0"/>
              <a:cs typeface="Calibri" panose="020F0502020204030204" pitchFamily="34" charset="0"/>
            </a:rPr>
            <a:t> - Must prove causation</a:t>
          </a:r>
          <a:endParaRPr lang="en-US" dirty="0">
            <a:latin typeface="Calibri" panose="020F0502020204030204" pitchFamily="34" charset="0"/>
            <a:cs typeface="Calibri" panose="020F0502020204030204" pitchFamily="34" charset="0"/>
          </a:endParaRPr>
        </a:p>
      </dgm:t>
    </dgm:pt>
    <dgm:pt modelId="{88623D44-27F7-4C34-A013-A4863EA098A7}" type="parTrans" cxnId="{19A39433-DE9B-4EE3-A624-2586793152EB}">
      <dgm:prSet/>
      <dgm:spPr/>
      <dgm:t>
        <a:bodyPr/>
        <a:lstStyle/>
        <a:p>
          <a:endParaRPr lang="en-US"/>
        </a:p>
      </dgm:t>
    </dgm:pt>
    <dgm:pt modelId="{C19A2FEF-2421-46BC-9A64-5EA7901CC3DA}" type="sibTrans" cxnId="{19A39433-DE9B-4EE3-A624-2586793152EB}">
      <dgm:prSet/>
      <dgm:spPr/>
      <dgm:t>
        <a:bodyPr/>
        <a:lstStyle/>
        <a:p>
          <a:endParaRPr lang="en-US"/>
        </a:p>
      </dgm:t>
    </dgm:pt>
    <dgm:pt modelId="{F0ADCE88-D6A2-4380-9064-B87CA2726FB2}">
      <dgm:prSet/>
      <dgm:spPr/>
      <dgm:t>
        <a:bodyPr/>
        <a:lstStyle/>
        <a:p>
          <a:pPr>
            <a:lnSpc>
              <a:spcPct val="100000"/>
            </a:lnSpc>
          </a:pPr>
          <a:r>
            <a:rPr lang="en-US" b="0" i="0" u="sng" dirty="0">
              <a:latin typeface="Calibri" panose="020F0502020204030204" pitchFamily="34" charset="0"/>
              <a:cs typeface="Calibri" panose="020F0502020204030204" pitchFamily="34" charset="0"/>
            </a:rPr>
            <a:t>Breech in the standard of care </a:t>
          </a:r>
          <a:r>
            <a:rPr lang="en-US" b="0" i="0" dirty="0">
              <a:latin typeface="Calibri" panose="020F0502020204030204" pitchFamily="34" charset="0"/>
              <a:cs typeface="Calibri" panose="020F0502020204030204" pitchFamily="34" charset="0"/>
            </a:rPr>
            <a:t>- Must prove the care fell below the standard of care (what a provider with similar credentials, experience, and training would be expected to reasonably know and do under the same or similar circumstances)</a:t>
          </a:r>
          <a:endParaRPr lang="en-US" dirty="0">
            <a:latin typeface="Calibri" panose="020F0502020204030204" pitchFamily="34" charset="0"/>
            <a:cs typeface="Calibri" panose="020F0502020204030204" pitchFamily="34" charset="0"/>
          </a:endParaRPr>
        </a:p>
      </dgm:t>
    </dgm:pt>
    <dgm:pt modelId="{F5DF8C20-2217-453D-A5B6-5A0FDDBD3A0E}" type="parTrans" cxnId="{63F56CED-02DF-4715-BDB9-47EF86E8E134}">
      <dgm:prSet/>
      <dgm:spPr/>
      <dgm:t>
        <a:bodyPr/>
        <a:lstStyle/>
        <a:p>
          <a:endParaRPr lang="en-US"/>
        </a:p>
      </dgm:t>
    </dgm:pt>
    <dgm:pt modelId="{C1B6C265-ECAE-409C-B09C-5AC43C57866F}" type="sibTrans" cxnId="{63F56CED-02DF-4715-BDB9-47EF86E8E134}">
      <dgm:prSet/>
      <dgm:spPr/>
      <dgm:t>
        <a:bodyPr/>
        <a:lstStyle/>
        <a:p>
          <a:endParaRPr lang="en-US"/>
        </a:p>
      </dgm:t>
    </dgm:pt>
    <dgm:pt modelId="{020F5DC4-F7A9-40E5-AD65-257B80C4CE63}">
      <dgm:prSet/>
      <dgm:spPr/>
      <dgm:t>
        <a:bodyPr/>
        <a:lstStyle/>
        <a:p>
          <a:pPr>
            <a:lnSpc>
              <a:spcPct val="100000"/>
            </a:lnSpc>
          </a:pPr>
          <a:r>
            <a:rPr lang="en-US" b="0" i="0" u="sng" dirty="0">
              <a:latin typeface="Calibri" panose="020F0502020204030204" pitchFamily="34" charset="0"/>
              <a:cs typeface="Calibri" panose="020F0502020204030204" pitchFamily="34" charset="0"/>
            </a:rPr>
            <a:t>Dereliction of Duty </a:t>
          </a:r>
          <a:r>
            <a:rPr lang="en-US" b="0" i="0" u="none" dirty="0">
              <a:latin typeface="Calibri" panose="020F0502020204030204" pitchFamily="34" charset="0"/>
              <a:cs typeface="Calibri" panose="020F0502020204030204" pitchFamily="34" charset="0"/>
            </a:rPr>
            <a:t> - </a:t>
          </a:r>
          <a:r>
            <a:rPr lang="en-US" b="0" i="0" dirty="0">
              <a:latin typeface="Calibri" panose="020F0502020204030204" pitchFamily="34" charset="0"/>
              <a:cs typeface="Calibri" panose="020F0502020204030204" pitchFamily="34" charset="0"/>
            </a:rPr>
            <a:t>make sure there is an established patient/provider relationship) to practice like an ordinary PA in practice National standard of care | national, regulatory, clinical – We have one national accrediting body and one national board exam</a:t>
          </a:r>
          <a:endParaRPr lang="en-US" dirty="0">
            <a:latin typeface="Calibri" panose="020F0502020204030204" pitchFamily="34" charset="0"/>
            <a:cs typeface="Calibri" panose="020F0502020204030204" pitchFamily="34" charset="0"/>
          </a:endParaRPr>
        </a:p>
      </dgm:t>
    </dgm:pt>
    <dgm:pt modelId="{91AF3BE0-DCE7-4A43-9A74-E4E3290F1386}" type="parTrans" cxnId="{6B0F5622-98D7-451B-A260-CF36A8D3287C}">
      <dgm:prSet/>
      <dgm:spPr/>
      <dgm:t>
        <a:bodyPr/>
        <a:lstStyle/>
        <a:p>
          <a:endParaRPr lang="en-US"/>
        </a:p>
      </dgm:t>
    </dgm:pt>
    <dgm:pt modelId="{E68304D9-581F-4DEE-AA15-928370018C8C}" type="sibTrans" cxnId="{6B0F5622-98D7-451B-A260-CF36A8D3287C}">
      <dgm:prSet/>
      <dgm:spPr/>
      <dgm:t>
        <a:bodyPr/>
        <a:lstStyle/>
        <a:p>
          <a:endParaRPr lang="en-US"/>
        </a:p>
      </dgm:t>
    </dgm:pt>
    <dgm:pt modelId="{9191075C-E8B7-407A-9934-702877E75AF6}">
      <dgm:prSet/>
      <dgm:spPr/>
      <dgm:t>
        <a:bodyPr/>
        <a:lstStyle/>
        <a:p>
          <a:pPr>
            <a:lnSpc>
              <a:spcPct val="100000"/>
            </a:lnSpc>
          </a:pPr>
          <a:r>
            <a:rPr lang="en-US" b="0" i="0" u="sng" dirty="0">
              <a:latin typeface="Calibri" panose="020F0502020204030204" pitchFamily="34" charset="0"/>
              <a:cs typeface="Calibri" panose="020F0502020204030204" pitchFamily="34" charset="0"/>
            </a:rPr>
            <a:t>Damages</a:t>
          </a:r>
          <a:r>
            <a:rPr lang="en-US" b="0" i="0" dirty="0">
              <a:latin typeface="Calibri" panose="020F0502020204030204" pitchFamily="34" charset="0"/>
              <a:cs typeface="Calibri" panose="020F0502020204030204" pitchFamily="34" charset="0"/>
            </a:rPr>
            <a:t> - Have to prove there was injury/damages from negligence (personal or institutional)</a:t>
          </a:r>
          <a:endParaRPr lang="en-US" dirty="0">
            <a:latin typeface="Calibri" panose="020F0502020204030204" pitchFamily="34" charset="0"/>
            <a:cs typeface="Calibri" panose="020F0502020204030204" pitchFamily="34" charset="0"/>
          </a:endParaRPr>
        </a:p>
      </dgm:t>
    </dgm:pt>
    <dgm:pt modelId="{D6D9C5F3-5B26-4C4D-80D0-9FAF2203403D}" type="parTrans" cxnId="{E9EE336B-3C68-4EFE-809E-E91CE7EEECFF}">
      <dgm:prSet/>
      <dgm:spPr/>
      <dgm:t>
        <a:bodyPr/>
        <a:lstStyle/>
        <a:p>
          <a:endParaRPr lang="en-US"/>
        </a:p>
      </dgm:t>
    </dgm:pt>
    <dgm:pt modelId="{54DF52AE-48FD-40E6-8AAB-0E3C4691361A}" type="sibTrans" cxnId="{E9EE336B-3C68-4EFE-809E-E91CE7EEECFF}">
      <dgm:prSet/>
      <dgm:spPr/>
      <dgm:t>
        <a:bodyPr/>
        <a:lstStyle/>
        <a:p>
          <a:endParaRPr lang="en-US"/>
        </a:p>
      </dgm:t>
    </dgm:pt>
    <dgm:pt modelId="{30EE7376-5653-4C35-80EA-75725D3BB1BA}" type="pres">
      <dgm:prSet presAssocID="{6C730BB8-2E98-4A99-9730-DCD483E741DE}" presName="root" presStyleCnt="0">
        <dgm:presLayoutVars>
          <dgm:dir/>
          <dgm:resizeHandles val="exact"/>
        </dgm:presLayoutVars>
      </dgm:prSet>
      <dgm:spPr/>
    </dgm:pt>
    <dgm:pt modelId="{1D30F2F1-2C6F-4754-9FC6-8C0D824DEADB}" type="pres">
      <dgm:prSet presAssocID="{79090F04-9B07-42D2-B1E1-74853543976F}" presName="compNode" presStyleCnt="0"/>
      <dgm:spPr/>
    </dgm:pt>
    <dgm:pt modelId="{B2463A07-2DAD-49B5-A756-FE8A09428C6F}" type="pres">
      <dgm:prSet presAssocID="{79090F04-9B07-42D2-B1E1-74853543976F}" presName="bgRect" presStyleLbl="bgShp" presStyleIdx="0" presStyleCnt="4"/>
      <dgm:spPr/>
    </dgm:pt>
    <dgm:pt modelId="{F69655AB-74E7-4486-89D1-C19C90E0D640}" type="pres">
      <dgm:prSet presAssocID="{79090F04-9B07-42D2-B1E1-7485354397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2666F956-96A8-4393-876C-27AB1D6BD510}" type="pres">
      <dgm:prSet presAssocID="{79090F04-9B07-42D2-B1E1-74853543976F}" presName="spaceRect" presStyleCnt="0"/>
      <dgm:spPr/>
    </dgm:pt>
    <dgm:pt modelId="{007282CD-9600-45D8-B97C-07DD5D7BBA62}" type="pres">
      <dgm:prSet presAssocID="{79090F04-9B07-42D2-B1E1-74853543976F}" presName="parTx" presStyleLbl="revTx" presStyleIdx="0" presStyleCnt="4">
        <dgm:presLayoutVars>
          <dgm:chMax val="0"/>
          <dgm:chPref val="0"/>
        </dgm:presLayoutVars>
      </dgm:prSet>
      <dgm:spPr/>
    </dgm:pt>
    <dgm:pt modelId="{14E6F9D8-8FCF-4192-B63C-E1F4BCC48A61}" type="pres">
      <dgm:prSet presAssocID="{C19A2FEF-2421-46BC-9A64-5EA7901CC3DA}" presName="sibTrans" presStyleCnt="0"/>
      <dgm:spPr/>
    </dgm:pt>
    <dgm:pt modelId="{A4937DCE-07A7-473E-B0C5-BDAA29B17A18}" type="pres">
      <dgm:prSet presAssocID="{F0ADCE88-D6A2-4380-9064-B87CA2726FB2}" presName="compNode" presStyleCnt="0"/>
      <dgm:spPr/>
    </dgm:pt>
    <dgm:pt modelId="{C7F401E9-4683-4E04-84F3-56C243C11962}" type="pres">
      <dgm:prSet presAssocID="{F0ADCE88-D6A2-4380-9064-B87CA2726FB2}" presName="bgRect" presStyleLbl="bgShp" presStyleIdx="1" presStyleCnt="4"/>
      <dgm:spPr/>
    </dgm:pt>
    <dgm:pt modelId="{2A0F5B04-115A-405E-8A61-38C641D4058D}" type="pres">
      <dgm:prSet presAssocID="{F0ADCE88-D6A2-4380-9064-B87CA2726FB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A988E92F-CD43-455A-993A-EC6F2255E247}" type="pres">
      <dgm:prSet presAssocID="{F0ADCE88-D6A2-4380-9064-B87CA2726FB2}" presName="spaceRect" presStyleCnt="0"/>
      <dgm:spPr/>
    </dgm:pt>
    <dgm:pt modelId="{1B23881A-6B68-4728-AC35-CC334A841ACA}" type="pres">
      <dgm:prSet presAssocID="{F0ADCE88-D6A2-4380-9064-B87CA2726FB2}" presName="parTx" presStyleLbl="revTx" presStyleIdx="1" presStyleCnt="4">
        <dgm:presLayoutVars>
          <dgm:chMax val="0"/>
          <dgm:chPref val="0"/>
        </dgm:presLayoutVars>
      </dgm:prSet>
      <dgm:spPr/>
    </dgm:pt>
    <dgm:pt modelId="{F99A0C7C-ED3C-4B07-82B3-964BE4BB9470}" type="pres">
      <dgm:prSet presAssocID="{C1B6C265-ECAE-409C-B09C-5AC43C57866F}" presName="sibTrans" presStyleCnt="0"/>
      <dgm:spPr/>
    </dgm:pt>
    <dgm:pt modelId="{9B07C4CF-5EF9-4840-9886-F160EE5C2AFB}" type="pres">
      <dgm:prSet presAssocID="{020F5DC4-F7A9-40E5-AD65-257B80C4CE63}" presName="compNode" presStyleCnt="0"/>
      <dgm:spPr/>
    </dgm:pt>
    <dgm:pt modelId="{0DE3EFB7-40CB-4880-AF1A-589A9A24711C}" type="pres">
      <dgm:prSet presAssocID="{020F5DC4-F7A9-40E5-AD65-257B80C4CE63}" presName="bgRect" presStyleLbl="bgShp" presStyleIdx="2" presStyleCnt="4"/>
      <dgm:spPr/>
    </dgm:pt>
    <dgm:pt modelId="{8024C380-C2F1-492C-80BD-BD1CA770306F}" type="pres">
      <dgm:prSet presAssocID="{020F5DC4-F7A9-40E5-AD65-257B80C4CE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51DBC45E-364B-44F2-B2F9-96FDBCFAD77C}" type="pres">
      <dgm:prSet presAssocID="{020F5DC4-F7A9-40E5-AD65-257B80C4CE63}" presName="spaceRect" presStyleCnt="0"/>
      <dgm:spPr/>
    </dgm:pt>
    <dgm:pt modelId="{32EFA0FE-B425-4815-BF88-7573EBD8595D}" type="pres">
      <dgm:prSet presAssocID="{020F5DC4-F7A9-40E5-AD65-257B80C4CE63}" presName="parTx" presStyleLbl="revTx" presStyleIdx="2" presStyleCnt="4">
        <dgm:presLayoutVars>
          <dgm:chMax val="0"/>
          <dgm:chPref val="0"/>
        </dgm:presLayoutVars>
      </dgm:prSet>
      <dgm:spPr/>
    </dgm:pt>
    <dgm:pt modelId="{0C7B3D3F-3D42-4381-9FD4-6407844F4045}" type="pres">
      <dgm:prSet presAssocID="{E68304D9-581F-4DEE-AA15-928370018C8C}" presName="sibTrans" presStyleCnt="0"/>
      <dgm:spPr/>
    </dgm:pt>
    <dgm:pt modelId="{AA90ECEE-10B5-48D9-A724-862799FEF9E8}" type="pres">
      <dgm:prSet presAssocID="{9191075C-E8B7-407A-9934-702877E75AF6}" presName="compNode" presStyleCnt="0"/>
      <dgm:spPr/>
    </dgm:pt>
    <dgm:pt modelId="{122255ED-F085-46DB-9BB8-F0A4264D8BF7}" type="pres">
      <dgm:prSet presAssocID="{9191075C-E8B7-407A-9934-702877E75AF6}" presName="bgRect" presStyleLbl="bgShp" presStyleIdx="3" presStyleCnt="4"/>
      <dgm:spPr/>
    </dgm:pt>
    <dgm:pt modelId="{3D416A81-DD8F-4790-85D0-CC0502C725C8}" type="pres">
      <dgm:prSet presAssocID="{9191075C-E8B7-407A-9934-702877E75AF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avel"/>
        </a:ext>
      </dgm:extLst>
    </dgm:pt>
    <dgm:pt modelId="{F2EEDBDB-A866-4536-B005-FF12BCD701F1}" type="pres">
      <dgm:prSet presAssocID="{9191075C-E8B7-407A-9934-702877E75AF6}" presName="spaceRect" presStyleCnt="0"/>
      <dgm:spPr/>
    </dgm:pt>
    <dgm:pt modelId="{C40BA65B-06D9-438E-993B-4AABD822E4EC}" type="pres">
      <dgm:prSet presAssocID="{9191075C-E8B7-407A-9934-702877E75AF6}" presName="parTx" presStyleLbl="revTx" presStyleIdx="3" presStyleCnt="4">
        <dgm:presLayoutVars>
          <dgm:chMax val="0"/>
          <dgm:chPref val="0"/>
        </dgm:presLayoutVars>
      </dgm:prSet>
      <dgm:spPr/>
    </dgm:pt>
  </dgm:ptLst>
  <dgm:cxnLst>
    <dgm:cxn modelId="{6B0F5622-98D7-451B-A260-CF36A8D3287C}" srcId="{6C730BB8-2E98-4A99-9730-DCD483E741DE}" destId="{020F5DC4-F7A9-40E5-AD65-257B80C4CE63}" srcOrd="2" destOrd="0" parTransId="{91AF3BE0-DCE7-4A43-9A74-E4E3290F1386}" sibTransId="{E68304D9-581F-4DEE-AA15-928370018C8C}"/>
    <dgm:cxn modelId="{C8BCEF25-046B-482E-9827-A3152417040C}" type="presOf" srcId="{F0ADCE88-D6A2-4380-9064-B87CA2726FB2}" destId="{1B23881A-6B68-4728-AC35-CC334A841ACA}" srcOrd="0" destOrd="0" presId="urn:microsoft.com/office/officeart/2018/2/layout/IconVerticalSolidList"/>
    <dgm:cxn modelId="{19A39433-DE9B-4EE3-A624-2586793152EB}" srcId="{6C730BB8-2E98-4A99-9730-DCD483E741DE}" destId="{79090F04-9B07-42D2-B1E1-74853543976F}" srcOrd="0" destOrd="0" parTransId="{88623D44-27F7-4C34-A013-A4863EA098A7}" sibTransId="{C19A2FEF-2421-46BC-9A64-5EA7901CC3DA}"/>
    <dgm:cxn modelId="{47353C44-DBA8-4B09-BF75-20A9D05D1C07}" type="presOf" srcId="{79090F04-9B07-42D2-B1E1-74853543976F}" destId="{007282CD-9600-45D8-B97C-07DD5D7BBA62}" srcOrd="0" destOrd="0" presId="urn:microsoft.com/office/officeart/2018/2/layout/IconVerticalSolidList"/>
    <dgm:cxn modelId="{DD41BA54-2B5D-451A-AEBC-46C2AE2CC160}" type="presOf" srcId="{9191075C-E8B7-407A-9934-702877E75AF6}" destId="{C40BA65B-06D9-438E-993B-4AABD822E4EC}" srcOrd="0" destOrd="0" presId="urn:microsoft.com/office/officeart/2018/2/layout/IconVerticalSolidList"/>
    <dgm:cxn modelId="{E9EE336B-3C68-4EFE-809E-E91CE7EEECFF}" srcId="{6C730BB8-2E98-4A99-9730-DCD483E741DE}" destId="{9191075C-E8B7-407A-9934-702877E75AF6}" srcOrd="3" destOrd="0" parTransId="{D6D9C5F3-5B26-4C4D-80D0-9FAF2203403D}" sibTransId="{54DF52AE-48FD-40E6-8AAB-0E3C4691361A}"/>
    <dgm:cxn modelId="{E94AC497-FD4F-4854-96AC-848E3C162BDB}" type="presOf" srcId="{6C730BB8-2E98-4A99-9730-DCD483E741DE}" destId="{30EE7376-5653-4C35-80EA-75725D3BB1BA}" srcOrd="0" destOrd="0" presId="urn:microsoft.com/office/officeart/2018/2/layout/IconVerticalSolidList"/>
    <dgm:cxn modelId="{601C03A8-8E58-4B91-B654-71C7D86D5699}" type="presOf" srcId="{020F5DC4-F7A9-40E5-AD65-257B80C4CE63}" destId="{32EFA0FE-B425-4815-BF88-7573EBD8595D}" srcOrd="0" destOrd="0" presId="urn:microsoft.com/office/officeart/2018/2/layout/IconVerticalSolidList"/>
    <dgm:cxn modelId="{63F56CED-02DF-4715-BDB9-47EF86E8E134}" srcId="{6C730BB8-2E98-4A99-9730-DCD483E741DE}" destId="{F0ADCE88-D6A2-4380-9064-B87CA2726FB2}" srcOrd="1" destOrd="0" parTransId="{F5DF8C20-2217-453D-A5B6-5A0FDDBD3A0E}" sibTransId="{C1B6C265-ECAE-409C-B09C-5AC43C57866F}"/>
    <dgm:cxn modelId="{7E49BEFF-B596-44F8-BBBD-CF4C4AF25B69}" type="presParOf" srcId="{30EE7376-5653-4C35-80EA-75725D3BB1BA}" destId="{1D30F2F1-2C6F-4754-9FC6-8C0D824DEADB}" srcOrd="0" destOrd="0" presId="urn:microsoft.com/office/officeart/2018/2/layout/IconVerticalSolidList"/>
    <dgm:cxn modelId="{85860796-830E-44F9-A970-1E5906CC1CF9}" type="presParOf" srcId="{1D30F2F1-2C6F-4754-9FC6-8C0D824DEADB}" destId="{B2463A07-2DAD-49B5-A756-FE8A09428C6F}" srcOrd="0" destOrd="0" presId="urn:microsoft.com/office/officeart/2018/2/layout/IconVerticalSolidList"/>
    <dgm:cxn modelId="{5E58438F-DF09-4FDB-9B11-BC2046C88ACB}" type="presParOf" srcId="{1D30F2F1-2C6F-4754-9FC6-8C0D824DEADB}" destId="{F69655AB-74E7-4486-89D1-C19C90E0D640}" srcOrd="1" destOrd="0" presId="urn:microsoft.com/office/officeart/2018/2/layout/IconVerticalSolidList"/>
    <dgm:cxn modelId="{31F4EFD2-8F51-4F59-8C4F-CA514E1E2BF7}" type="presParOf" srcId="{1D30F2F1-2C6F-4754-9FC6-8C0D824DEADB}" destId="{2666F956-96A8-4393-876C-27AB1D6BD510}" srcOrd="2" destOrd="0" presId="urn:microsoft.com/office/officeart/2018/2/layout/IconVerticalSolidList"/>
    <dgm:cxn modelId="{6FBAB45F-F987-49F4-8459-CCE8A2D18BDC}" type="presParOf" srcId="{1D30F2F1-2C6F-4754-9FC6-8C0D824DEADB}" destId="{007282CD-9600-45D8-B97C-07DD5D7BBA62}" srcOrd="3" destOrd="0" presId="urn:microsoft.com/office/officeart/2018/2/layout/IconVerticalSolidList"/>
    <dgm:cxn modelId="{C63B0BB7-89C3-4670-8D28-EB1F271F0369}" type="presParOf" srcId="{30EE7376-5653-4C35-80EA-75725D3BB1BA}" destId="{14E6F9D8-8FCF-4192-B63C-E1F4BCC48A61}" srcOrd="1" destOrd="0" presId="urn:microsoft.com/office/officeart/2018/2/layout/IconVerticalSolidList"/>
    <dgm:cxn modelId="{6EB5738A-0CDD-44ED-8C5E-DA15C8D7AC1C}" type="presParOf" srcId="{30EE7376-5653-4C35-80EA-75725D3BB1BA}" destId="{A4937DCE-07A7-473E-B0C5-BDAA29B17A18}" srcOrd="2" destOrd="0" presId="urn:microsoft.com/office/officeart/2018/2/layout/IconVerticalSolidList"/>
    <dgm:cxn modelId="{CF08AAB7-D889-4186-8BC6-56B344CB80EF}" type="presParOf" srcId="{A4937DCE-07A7-473E-B0C5-BDAA29B17A18}" destId="{C7F401E9-4683-4E04-84F3-56C243C11962}" srcOrd="0" destOrd="0" presId="urn:microsoft.com/office/officeart/2018/2/layout/IconVerticalSolidList"/>
    <dgm:cxn modelId="{7B9025BA-8150-4AD4-920B-D6A73F1185BF}" type="presParOf" srcId="{A4937DCE-07A7-473E-B0C5-BDAA29B17A18}" destId="{2A0F5B04-115A-405E-8A61-38C641D4058D}" srcOrd="1" destOrd="0" presId="urn:microsoft.com/office/officeart/2018/2/layout/IconVerticalSolidList"/>
    <dgm:cxn modelId="{00703F21-3D75-4AA3-B555-CD13A07D38DF}" type="presParOf" srcId="{A4937DCE-07A7-473E-B0C5-BDAA29B17A18}" destId="{A988E92F-CD43-455A-993A-EC6F2255E247}" srcOrd="2" destOrd="0" presId="urn:microsoft.com/office/officeart/2018/2/layout/IconVerticalSolidList"/>
    <dgm:cxn modelId="{38DFFD2A-0176-4009-8E64-9096A3D30C75}" type="presParOf" srcId="{A4937DCE-07A7-473E-B0C5-BDAA29B17A18}" destId="{1B23881A-6B68-4728-AC35-CC334A841ACA}" srcOrd="3" destOrd="0" presId="urn:microsoft.com/office/officeart/2018/2/layout/IconVerticalSolidList"/>
    <dgm:cxn modelId="{5992EF3B-1641-414D-91AE-A8FFCC3838E0}" type="presParOf" srcId="{30EE7376-5653-4C35-80EA-75725D3BB1BA}" destId="{F99A0C7C-ED3C-4B07-82B3-964BE4BB9470}" srcOrd="3" destOrd="0" presId="urn:microsoft.com/office/officeart/2018/2/layout/IconVerticalSolidList"/>
    <dgm:cxn modelId="{AC55F105-7900-4BA6-9F66-EF3DD6F9CD0D}" type="presParOf" srcId="{30EE7376-5653-4C35-80EA-75725D3BB1BA}" destId="{9B07C4CF-5EF9-4840-9886-F160EE5C2AFB}" srcOrd="4" destOrd="0" presId="urn:microsoft.com/office/officeart/2018/2/layout/IconVerticalSolidList"/>
    <dgm:cxn modelId="{0874B78A-7AAC-43DD-994F-A50389F975C9}" type="presParOf" srcId="{9B07C4CF-5EF9-4840-9886-F160EE5C2AFB}" destId="{0DE3EFB7-40CB-4880-AF1A-589A9A24711C}" srcOrd="0" destOrd="0" presId="urn:microsoft.com/office/officeart/2018/2/layout/IconVerticalSolidList"/>
    <dgm:cxn modelId="{C780C5FA-270F-4973-AF30-E6E128C7224E}" type="presParOf" srcId="{9B07C4CF-5EF9-4840-9886-F160EE5C2AFB}" destId="{8024C380-C2F1-492C-80BD-BD1CA770306F}" srcOrd="1" destOrd="0" presId="urn:microsoft.com/office/officeart/2018/2/layout/IconVerticalSolidList"/>
    <dgm:cxn modelId="{2DA3D45F-8971-4AF7-A4FA-062521B5DFAB}" type="presParOf" srcId="{9B07C4CF-5EF9-4840-9886-F160EE5C2AFB}" destId="{51DBC45E-364B-44F2-B2F9-96FDBCFAD77C}" srcOrd="2" destOrd="0" presId="urn:microsoft.com/office/officeart/2018/2/layout/IconVerticalSolidList"/>
    <dgm:cxn modelId="{BC5B8A66-E58E-4137-8ADB-EA25A97DE532}" type="presParOf" srcId="{9B07C4CF-5EF9-4840-9886-F160EE5C2AFB}" destId="{32EFA0FE-B425-4815-BF88-7573EBD8595D}" srcOrd="3" destOrd="0" presId="urn:microsoft.com/office/officeart/2018/2/layout/IconVerticalSolidList"/>
    <dgm:cxn modelId="{DABC7383-45C6-4647-A9B8-D05650F47484}" type="presParOf" srcId="{30EE7376-5653-4C35-80EA-75725D3BB1BA}" destId="{0C7B3D3F-3D42-4381-9FD4-6407844F4045}" srcOrd="5" destOrd="0" presId="urn:microsoft.com/office/officeart/2018/2/layout/IconVerticalSolidList"/>
    <dgm:cxn modelId="{99EA8313-07C7-4F1D-8679-A5812848E622}" type="presParOf" srcId="{30EE7376-5653-4C35-80EA-75725D3BB1BA}" destId="{AA90ECEE-10B5-48D9-A724-862799FEF9E8}" srcOrd="6" destOrd="0" presId="urn:microsoft.com/office/officeart/2018/2/layout/IconVerticalSolidList"/>
    <dgm:cxn modelId="{AF4FD3E2-F3C2-4B87-8F07-B435DBF60CA8}" type="presParOf" srcId="{AA90ECEE-10B5-48D9-A724-862799FEF9E8}" destId="{122255ED-F085-46DB-9BB8-F0A4264D8BF7}" srcOrd="0" destOrd="0" presId="urn:microsoft.com/office/officeart/2018/2/layout/IconVerticalSolidList"/>
    <dgm:cxn modelId="{B2F037ED-2CC7-4AD4-A1D1-CD54F01B2D12}" type="presParOf" srcId="{AA90ECEE-10B5-48D9-A724-862799FEF9E8}" destId="{3D416A81-DD8F-4790-85D0-CC0502C725C8}" srcOrd="1" destOrd="0" presId="urn:microsoft.com/office/officeart/2018/2/layout/IconVerticalSolidList"/>
    <dgm:cxn modelId="{BB021166-AC1C-46A6-8499-0F414C550D3C}" type="presParOf" srcId="{AA90ECEE-10B5-48D9-A724-862799FEF9E8}" destId="{F2EEDBDB-A866-4536-B005-FF12BCD701F1}" srcOrd="2" destOrd="0" presId="urn:microsoft.com/office/officeart/2018/2/layout/IconVerticalSolidList"/>
    <dgm:cxn modelId="{508A6504-09FE-47AB-8F60-5F34FFA0235E}" type="presParOf" srcId="{AA90ECEE-10B5-48D9-A724-862799FEF9E8}" destId="{C40BA65B-06D9-438E-993B-4AABD822E4E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42AC54-90D8-43E1-B0E9-9AFD55611B4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581E444-7591-4C7C-994E-A6F04FBEF9BA}">
      <dgm:prSet/>
      <dgm:spPr/>
      <dgm:t>
        <a:bodyPr/>
        <a:lstStyle/>
        <a:p>
          <a:pPr>
            <a:lnSpc>
              <a:spcPct val="100000"/>
            </a:lnSpc>
          </a:pPr>
          <a:r>
            <a:rPr lang="en-US" dirty="0"/>
            <a:t>As an educational consultant you must abide by the ethical guidelines: unbiased, demonstrate integrity, scientifically backed, guideline directed, fair, and be balanced</a:t>
          </a:r>
          <a:br>
            <a:rPr lang="en-US" dirty="0"/>
          </a:br>
          <a:endParaRPr lang="en-US" dirty="0"/>
        </a:p>
      </dgm:t>
    </dgm:pt>
    <dgm:pt modelId="{EFEEF0F0-3C4B-4E1C-B1CE-D962BE641FD1}" type="parTrans" cxnId="{6C653CFC-E59B-40FC-A18A-63951D70BFC4}">
      <dgm:prSet/>
      <dgm:spPr/>
      <dgm:t>
        <a:bodyPr/>
        <a:lstStyle/>
        <a:p>
          <a:endParaRPr lang="en-US"/>
        </a:p>
      </dgm:t>
    </dgm:pt>
    <dgm:pt modelId="{0DD9D22F-189D-4C52-B76F-A3F6639534CE}" type="sibTrans" cxnId="{6C653CFC-E59B-40FC-A18A-63951D70BFC4}">
      <dgm:prSet/>
      <dgm:spPr/>
      <dgm:t>
        <a:bodyPr/>
        <a:lstStyle/>
        <a:p>
          <a:endParaRPr lang="en-US"/>
        </a:p>
      </dgm:t>
    </dgm:pt>
    <dgm:pt modelId="{E25B57E0-7B49-44A1-A1D1-9B3119E4A834}">
      <dgm:prSet/>
      <dgm:spPr/>
      <dgm:t>
        <a:bodyPr/>
        <a:lstStyle/>
        <a:p>
          <a:pPr>
            <a:lnSpc>
              <a:spcPct val="100000"/>
            </a:lnSpc>
          </a:pPr>
          <a:r>
            <a:rPr lang="en-US"/>
            <a:t>Always disclose any conflicts of interest and avoid being influenced by outside entities that can impact the educational content that you deliver</a:t>
          </a:r>
        </a:p>
      </dgm:t>
    </dgm:pt>
    <dgm:pt modelId="{D27CCDE3-77BB-47C8-9093-0D706DC5395C}" type="parTrans" cxnId="{3E028C61-FE36-4F9A-8C80-B5676C0E725C}">
      <dgm:prSet/>
      <dgm:spPr/>
      <dgm:t>
        <a:bodyPr/>
        <a:lstStyle/>
        <a:p>
          <a:endParaRPr lang="en-US"/>
        </a:p>
      </dgm:t>
    </dgm:pt>
    <dgm:pt modelId="{F325B9E1-539B-4149-B8CF-9BF7B8AF2789}" type="sibTrans" cxnId="{3E028C61-FE36-4F9A-8C80-B5676C0E725C}">
      <dgm:prSet/>
      <dgm:spPr/>
      <dgm:t>
        <a:bodyPr/>
        <a:lstStyle/>
        <a:p>
          <a:endParaRPr lang="en-US"/>
        </a:p>
      </dgm:t>
    </dgm:pt>
    <dgm:pt modelId="{B8B0B5AB-03B3-4C7C-A2DC-90122FAF2D2E}">
      <dgm:prSet/>
      <dgm:spPr/>
      <dgm:t>
        <a:bodyPr/>
        <a:lstStyle/>
        <a:p>
          <a:pPr>
            <a:lnSpc>
              <a:spcPct val="100000"/>
            </a:lnSpc>
          </a:pPr>
          <a:r>
            <a:rPr lang="en-US"/>
            <a:t>Free of any personal influence or beliefs that may improperly influence the content provided</a:t>
          </a:r>
        </a:p>
      </dgm:t>
    </dgm:pt>
    <dgm:pt modelId="{5438A122-76AF-4348-AF3D-578F7F600245}" type="parTrans" cxnId="{AABE8A55-935E-4091-9FCB-1D9E2A6CFFC9}">
      <dgm:prSet/>
      <dgm:spPr/>
      <dgm:t>
        <a:bodyPr/>
        <a:lstStyle/>
        <a:p>
          <a:endParaRPr lang="en-US"/>
        </a:p>
      </dgm:t>
    </dgm:pt>
    <dgm:pt modelId="{C0FF0B90-6BE9-415A-9198-61C446A8D3AF}" type="sibTrans" cxnId="{AABE8A55-935E-4091-9FCB-1D9E2A6CFFC9}">
      <dgm:prSet/>
      <dgm:spPr/>
      <dgm:t>
        <a:bodyPr/>
        <a:lstStyle/>
        <a:p>
          <a:endParaRPr lang="en-US"/>
        </a:p>
      </dgm:t>
    </dgm:pt>
    <dgm:pt modelId="{F0289448-E7D1-4CEA-A4BB-2B7DF51397AF}" type="pres">
      <dgm:prSet presAssocID="{CC42AC54-90D8-43E1-B0E9-9AFD55611B41}" presName="root" presStyleCnt="0">
        <dgm:presLayoutVars>
          <dgm:dir/>
          <dgm:resizeHandles val="exact"/>
        </dgm:presLayoutVars>
      </dgm:prSet>
      <dgm:spPr/>
    </dgm:pt>
    <dgm:pt modelId="{BBFC5F5D-6C9D-44B0-AA0A-FB0249AB9AA6}" type="pres">
      <dgm:prSet presAssocID="{0581E444-7591-4C7C-994E-A6F04FBEF9BA}" presName="compNode" presStyleCnt="0"/>
      <dgm:spPr/>
    </dgm:pt>
    <dgm:pt modelId="{C5648264-CDA2-433E-9C7C-2C958420FBFD}" type="pres">
      <dgm:prSet presAssocID="{0581E444-7591-4C7C-994E-A6F04FBEF9BA}" presName="bgRect" presStyleLbl="bgShp" presStyleIdx="0" presStyleCnt="3"/>
      <dgm:spPr/>
    </dgm:pt>
    <dgm:pt modelId="{69AA3CE3-688F-4A7C-86C8-85832E8ABACF}" type="pres">
      <dgm:prSet presAssocID="{0581E444-7591-4C7C-994E-A6F04FBEF9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3CA7AB30-30DB-40E4-9EA2-9EAF44E6DCD1}" type="pres">
      <dgm:prSet presAssocID="{0581E444-7591-4C7C-994E-A6F04FBEF9BA}" presName="spaceRect" presStyleCnt="0"/>
      <dgm:spPr/>
    </dgm:pt>
    <dgm:pt modelId="{229FD9A6-392E-4F38-B4A8-709717DD9916}" type="pres">
      <dgm:prSet presAssocID="{0581E444-7591-4C7C-994E-A6F04FBEF9BA}" presName="parTx" presStyleLbl="revTx" presStyleIdx="0" presStyleCnt="3">
        <dgm:presLayoutVars>
          <dgm:chMax val="0"/>
          <dgm:chPref val="0"/>
        </dgm:presLayoutVars>
      </dgm:prSet>
      <dgm:spPr/>
    </dgm:pt>
    <dgm:pt modelId="{9A25222B-2FD1-49EC-AED0-C7027243D01E}" type="pres">
      <dgm:prSet presAssocID="{0DD9D22F-189D-4C52-B76F-A3F6639534CE}" presName="sibTrans" presStyleCnt="0"/>
      <dgm:spPr/>
    </dgm:pt>
    <dgm:pt modelId="{9DE87925-5E72-4592-A775-82F72F4D9F23}" type="pres">
      <dgm:prSet presAssocID="{E25B57E0-7B49-44A1-A1D1-9B3119E4A834}" presName="compNode" presStyleCnt="0"/>
      <dgm:spPr/>
    </dgm:pt>
    <dgm:pt modelId="{9EE0C3E1-64E9-4532-917B-D1B87335EBF4}" type="pres">
      <dgm:prSet presAssocID="{E25B57E0-7B49-44A1-A1D1-9B3119E4A834}" presName="bgRect" presStyleLbl="bgShp" presStyleIdx="1" presStyleCnt="3"/>
      <dgm:spPr/>
    </dgm:pt>
    <dgm:pt modelId="{100DBE29-F7E5-410B-856F-A10AE05475AC}" type="pres">
      <dgm:prSet presAssocID="{E25B57E0-7B49-44A1-A1D1-9B3119E4A83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E5DA42B5-B2E9-462B-A0BF-D4DA38453706}" type="pres">
      <dgm:prSet presAssocID="{E25B57E0-7B49-44A1-A1D1-9B3119E4A834}" presName="spaceRect" presStyleCnt="0"/>
      <dgm:spPr/>
    </dgm:pt>
    <dgm:pt modelId="{79AD1CB9-F806-4062-88E8-CE9570B61026}" type="pres">
      <dgm:prSet presAssocID="{E25B57E0-7B49-44A1-A1D1-9B3119E4A834}" presName="parTx" presStyleLbl="revTx" presStyleIdx="1" presStyleCnt="3">
        <dgm:presLayoutVars>
          <dgm:chMax val="0"/>
          <dgm:chPref val="0"/>
        </dgm:presLayoutVars>
      </dgm:prSet>
      <dgm:spPr/>
    </dgm:pt>
    <dgm:pt modelId="{CED20B1D-A0E5-40FD-89C3-156E7A44280A}" type="pres">
      <dgm:prSet presAssocID="{F325B9E1-539B-4149-B8CF-9BF7B8AF2789}" presName="sibTrans" presStyleCnt="0"/>
      <dgm:spPr/>
    </dgm:pt>
    <dgm:pt modelId="{1B60A778-A4C4-4243-BB4C-8AF9D92FA5FE}" type="pres">
      <dgm:prSet presAssocID="{B8B0B5AB-03B3-4C7C-A2DC-90122FAF2D2E}" presName="compNode" presStyleCnt="0"/>
      <dgm:spPr/>
    </dgm:pt>
    <dgm:pt modelId="{3DA34B47-4FE0-4915-9071-5474CFB046B4}" type="pres">
      <dgm:prSet presAssocID="{B8B0B5AB-03B3-4C7C-A2DC-90122FAF2D2E}" presName="bgRect" presStyleLbl="bgShp" presStyleIdx="2" presStyleCnt="3"/>
      <dgm:spPr/>
    </dgm:pt>
    <dgm:pt modelId="{55B48118-D27A-4775-93E2-02DCCB813F59}" type="pres">
      <dgm:prSet presAssocID="{B8B0B5AB-03B3-4C7C-A2DC-90122FAF2D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rritant"/>
        </a:ext>
      </dgm:extLst>
    </dgm:pt>
    <dgm:pt modelId="{B26F9302-4E3A-4D06-B4D2-3EE4CFD85684}" type="pres">
      <dgm:prSet presAssocID="{B8B0B5AB-03B3-4C7C-A2DC-90122FAF2D2E}" presName="spaceRect" presStyleCnt="0"/>
      <dgm:spPr/>
    </dgm:pt>
    <dgm:pt modelId="{231B6FB9-742A-4B57-BFE0-5B5356BC4E48}" type="pres">
      <dgm:prSet presAssocID="{B8B0B5AB-03B3-4C7C-A2DC-90122FAF2D2E}" presName="parTx" presStyleLbl="revTx" presStyleIdx="2" presStyleCnt="3">
        <dgm:presLayoutVars>
          <dgm:chMax val="0"/>
          <dgm:chPref val="0"/>
        </dgm:presLayoutVars>
      </dgm:prSet>
      <dgm:spPr/>
    </dgm:pt>
  </dgm:ptLst>
  <dgm:cxnLst>
    <dgm:cxn modelId="{AE7EDA3A-7746-409E-B728-08D62A09F42B}" type="presOf" srcId="{B8B0B5AB-03B3-4C7C-A2DC-90122FAF2D2E}" destId="{231B6FB9-742A-4B57-BFE0-5B5356BC4E48}" srcOrd="0" destOrd="0" presId="urn:microsoft.com/office/officeart/2018/2/layout/IconVerticalSolidList"/>
    <dgm:cxn modelId="{AABE8A55-935E-4091-9FCB-1D9E2A6CFFC9}" srcId="{CC42AC54-90D8-43E1-B0E9-9AFD55611B41}" destId="{B8B0B5AB-03B3-4C7C-A2DC-90122FAF2D2E}" srcOrd="2" destOrd="0" parTransId="{5438A122-76AF-4348-AF3D-578F7F600245}" sibTransId="{C0FF0B90-6BE9-415A-9198-61C446A8D3AF}"/>
    <dgm:cxn modelId="{3EF76A5D-007E-4EA8-B6DD-226E5A00C387}" type="presOf" srcId="{0581E444-7591-4C7C-994E-A6F04FBEF9BA}" destId="{229FD9A6-392E-4F38-B4A8-709717DD9916}" srcOrd="0" destOrd="0" presId="urn:microsoft.com/office/officeart/2018/2/layout/IconVerticalSolidList"/>
    <dgm:cxn modelId="{3E028C61-FE36-4F9A-8C80-B5676C0E725C}" srcId="{CC42AC54-90D8-43E1-B0E9-9AFD55611B41}" destId="{E25B57E0-7B49-44A1-A1D1-9B3119E4A834}" srcOrd="1" destOrd="0" parTransId="{D27CCDE3-77BB-47C8-9093-0D706DC5395C}" sibTransId="{F325B9E1-539B-4149-B8CF-9BF7B8AF2789}"/>
    <dgm:cxn modelId="{752C069F-8A35-41E0-9582-43DA7A400798}" type="presOf" srcId="{E25B57E0-7B49-44A1-A1D1-9B3119E4A834}" destId="{79AD1CB9-F806-4062-88E8-CE9570B61026}" srcOrd="0" destOrd="0" presId="urn:microsoft.com/office/officeart/2018/2/layout/IconVerticalSolidList"/>
    <dgm:cxn modelId="{AA3519C9-4BD2-4709-9A0E-45E311CB0262}" type="presOf" srcId="{CC42AC54-90D8-43E1-B0E9-9AFD55611B41}" destId="{F0289448-E7D1-4CEA-A4BB-2B7DF51397AF}" srcOrd="0" destOrd="0" presId="urn:microsoft.com/office/officeart/2018/2/layout/IconVerticalSolidList"/>
    <dgm:cxn modelId="{6C653CFC-E59B-40FC-A18A-63951D70BFC4}" srcId="{CC42AC54-90D8-43E1-B0E9-9AFD55611B41}" destId="{0581E444-7591-4C7C-994E-A6F04FBEF9BA}" srcOrd="0" destOrd="0" parTransId="{EFEEF0F0-3C4B-4E1C-B1CE-D962BE641FD1}" sibTransId="{0DD9D22F-189D-4C52-B76F-A3F6639534CE}"/>
    <dgm:cxn modelId="{64947339-BBB4-459B-A4F8-15FD44E131ED}" type="presParOf" srcId="{F0289448-E7D1-4CEA-A4BB-2B7DF51397AF}" destId="{BBFC5F5D-6C9D-44B0-AA0A-FB0249AB9AA6}" srcOrd="0" destOrd="0" presId="urn:microsoft.com/office/officeart/2018/2/layout/IconVerticalSolidList"/>
    <dgm:cxn modelId="{9FB3BEFD-5061-4D3E-85FD-C04BCBD43415}" type="presParOf" srcId="{BBFC5F5D-6C9D-44B0-AA0A-FB0249AB9AA6}" destId="{C5648264-CDA2-433E-9C7C-2C958420FBFD}" srcOrd="0" destOrd="0" presId="urn:microsoft.com/office/officeart/2018/2/layout/IconVerticalSolidList"/>
    <dgm:cxn modelId="{131A93C8-6EDB-4D80-9E4D-E6921D856286}" type="presParOf" srcId="{BBFC5F5D-6C9D-44B0-AA0A-FB0249AB9AA6}" destId="{69AA3CE3-688F-4A7C-86C8-85832E8ABACF}" srcOrd="1" destOrd="0" presId="urn:microsoft.com/office/officeart/2018/2/layout/IconVerticalSolidList"/>
    <dgm:cxn modelId="{418B2440-FE7F-4E4C-8DB4-531503B48C93}" type="presParOf" srcId="{BBFC5F5D-6C9D-44B0-AA0A-FB0249AB9AA6}" destId="{3CA7AB30-30DB-40E4-9EA2-9EAF44E6DCD1}" srcOrd="2" destOrd="0" presId="urn:microsoft.com/office/officeart/2018/2/layout/IconVerticalSolidList"/>
    <dgm:cxn modelId="{C5EA07D6-DDF8-4947-84CC-FFA5DAA9804A}" type="presParOf" srcId="{BBFC5F5D-6C9D-44B0-AA0A-FB0249AB9AA6}" destId="{229FD9A6-392E-4F38-B4A8-709717DD9916}" srcOrd="3" destOrd="0" presId="urn:microsoft.com/office/officeart/2018/2/layout/IconVerticalSolidList"/>
    <dgm:cxn modelId="{1A4C2DAD-91DB-4936-BEE9-254172B06FE6}" type="presParOf" srcId="{F0289448-E7D1-4CEA-A4BB-2B7DF51397AF}" destId="{9A25222B-2FD1-49EC-AED0-C7027243D01E}" srcOrd="1" destOrd="0" presId="urn:microsoft.com/office/officeart/2018/2/layout/IconVerticalSolidList"/>
    <dgm:cxn modelId="{F081DC0E-CDA6-4D09-80A2-4B12C6AFD010}" type="presParOf" srcId="{F0289448-E7D1-4CEA-A4BB-2B7DF51397AF}" destId="{9DE87925-5E72-4592-A775-82F72F4D9F23}" srcOrd="2" destOrd="0" presId="urn:microsoft.com/office/officeart/2018/2/layout/IconVerticalSolidList"/>
    <dgm:cxn modelId="{5FB0C8B0-DA80-4593-BFE8-E8A5BC0A5082}" type="presParOf" srcId="{9DE87925-5E72-4592-A775-82F72F4D9F23}" destId="{9EE0C3E1-64E9-4532-917B-D1B87335EBF4}" srcOrd="0" destOrd="0" presId="urn:microsoft.com/office/officeart/2018/2/layout/IconVerticalSolidList"/>
    <dgm:cxn modelId="{FB24D017-C4D9-49AE-8C6E-1C481290540A}" type="presParOf" srcId="{9DE87925-5E72-4592-A775-82F72F4D9F23}" destId="{100DBE29-F7E5-410B-856F-A10AE05475AC}" srcOrd="1" destOrd="0" presId="urn:microsoft.com/office/officeart/2018/2/layout/IconVerticalSolidList"/>
    <dgm:cxn modelId="{5AF42CC6-333E-451D-9694-FC948F1321B5}" type="presParOf" srcId="{9DE87925-5E72-4592-A775-82F72F4D9F23}" destId="{E5DA42B5-B2E9-462B-A0BF-D4DA38453706}" srcOrd="2" destOrd="0" presId="urn:microsoft.com/office/officeart/2018/2/layout/IconVerticalSolidList"/>
    <dgm:cxn modelId="{97D860D8-86AD-4079-B3A7-3E9BB4EBCDCA}" type="presParOf" srcId="{9DE87925-5E72-4592-A775-82F72F4D9F23}" destId="{79AD1CB9-F806-4062-88E8-CE9570B61026}" srcOrd="3" destOrd="0" presId="urn:microsoft.com/office/officeart/2018/2/layout/IconVerticalSolidList"/>
    <dgm:cxn modelId="{2CDE7162-9BBE-4CCD-B4DF-1C5357F536DA}" type="presParOf" srcId="{F0289448-E7D1-4CEA-A4BB-2B7DF51397AF}" destId="{CED20B1D-A0E5-40FD-89C3-156E7A44280A}" srcOrd="3" destOrd="0" presId="urn:microsoft.com/office/officeart/2018/2/layout/IconVerticalSolidList"/>
    <dgm:cxn modelId="{9DE384CD-E4E2-4F96-9140-3B29EE59A11B}" type="presParOf" srcId="{F0289448-E7D1-4CEA-A4BB-2B7DF51397AF}" destId="{1B60A778-A4C4-4243-BB4C-8AF9D92FA5FE}" srcOrd="4" destOrd="0" presId="urn:microsoft.com/office/officeart/2018/2/layout/IconVerticalSolidList"/>
    <dgm:cxn modelId="{14813014-2863-473D-8AB8-635A14BC2F04}" type="presParOf" srcId="{1B60A778-A4C4-4243-BB4C-8AF9D92FA5FE}" destId="{3DA34B47-4FE0-4915-9071-5474CFB046B4}" srcOrd="0" destOrd="0" presId="urn:microsoft.com/office/officeart/2018/2/layout/IconVerticalSolidList"/>
    <dgm:cxn modelId="{7050E87A-B106-4E6F-A15A-4D6CC204551B}" type="presParOf" srcId="{1B60A778-A4C4-4243-BB4C-8AF9D92FA5FE}" destId="{55B48118-D27A-4775-93E2-02DCCB813F59}" srcOrd="1" destOrd="0" presId="urn:microsoft.com/office/officeart/2018/2/layout/IconVerticalSolidList"/>
    <dgm:cxn modelId="{81748770-4AD7-4AAA-B76E-BE8CBD54C8A1}" type="presParOf" srcId="{1B60A778-A4C4-4243-BB4C-8AF9D92FA5FE}" destId="{B26F9302-4E3A-4D06-B4D2-3EE4CFD85684}" srcOrd="2" destOrd="0" presId="urn:microsoft.com/office/officeart/2018/2/layout/IconVerticalSolidList"/>
    <dgm:cxn modelId="{338A6612-E679-4770-B6E1-8916882B4757}" type="presParOf" srcId="{1B60A778-A4C4-4243-BB4C-8AF9D92FA5FE}" destId="{231B6FB9-742A-4B57-BFE0-5B5356BC4E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7CE0C-B876-41FA-895D-B28CE05E6B48}">
      <dsp:nvSpPr>
        <dsp:cNvPr id="0" name=""/>
        <dsp:cNvSpPr/>
      </dsp:nvSpPr>
      <dsp:spPr>
        <a:xfrm>
          <a:off x="49741" y="105153"/>
          <a:ext cx="1092255" cy="10922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D003B-AD03-43BE-AD73-8E6C5319354B}">
      <dsp:nvSpPr>
        <dsp:cNvPr id="0" name=""/>
        <dsp:cNvSpPr/>
      </dsp:nvSpPr>
      <dsp:spPr>
        <a:xfrm>
          <a:off x="279115" y="334527"/>
          <a:ext cx="633508" cy="6335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D83CF-6055-424A-98B0-38A31CCF6D7D}">
      <dsp:nvSpPr>
        <dsp:cNvPr id="0" name=""/>
        <dsp:cNvSpPr/>
      </dsp:nvSpPr>
      <dsp:spPr>
        <a:xfrm>
          <a:off x="1376051" y="105153"/>
          <a:ext cx="2574602" cy="109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Discuss how to establish a single proprietor Consulting  LLC</a:t>
          </a:r>
        </a:p>
      </dsp:txBody>
      <dsp:txXfrm>
        <a:off x="1376051" y="105153"/>
        <a:ext cx="2574602" cy="1092255"/>
      </dsp:txXfrm>
    </dsp:sp>
    <dsp:sp modelId="{B0EFA974-EBEA-4251-827A-1F1D26640430}">
      <dsp:nvSpPr>
        <dsp:cNvPr id="0" name=""/>
        <dsp:cNvSpPr/>
      </dsp:nvSpPr>
      <dsp:spPr>
        <a:xfrm>
          <a:off x="4399260" y="105153"/>
          <a:ext cx="1092255" cy="10922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35D42-EF32-4615-9A4E-D458EA101134}">
      <dsp:nvSpPr>
        <dsp:cNvPr id="0" name=""/>
        <dsp:cNvSpPr/>
      </dsp:nvSpPr>
      <dsp:spPr>
        <a:xfrm>
          <a:off x="4628633" y="334527"/>
          <a:ext cx="633508" cy="6335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973189-6BD5-4CF1-8873-C3E406D6BF8C}">
      <dsp:nvSpPr>
        <dsp:cNvPr id="0" name=""/>
        <dsp:cNvSpPr/>
      </dsp:nvSpPr>
      <dsp:spPr>
        <a:xfrm>
          <a:off x="5725570" y="105153"/>
          <a:ext cx="2574602" cy="109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Discuss Independent Contractor Work : Educational, Healthcare, and Medical Legal Consulting</a:t>
          </a:r>
        </a:p>
      </dsp:txBody>
      <dsp:txXfrm>
        <a:off x="5725570" y="105153"/>
        <a:ext cx="2574602" cy="1092255"/>
      </dsp:txXfrm>
    </dsp:sp>
    <dsp:sp modelId="{E461052D-02A6-4E5B-A116-E04ED44177E4}">
      <dsp:nvSpPr>
        <dsp:cNvPr id="0" name=""/>
        <dsp:cNvSpPr/>
      </dsp:nvSpPr>
      <dsp:spPr>
        <a:xfrm>
          <a:off x="49741" y="1687914"/>
          <a:ext cx="1092255" cy="10922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0A4A7D-EEA4-4E81-8B91-5A554D46E1E1}">
      <dsp:nvSpPr>
        <dsp:cNvPr id="0" name=""/>
        <dsp:cNvSpPr/>
      </dsp:nvSpPr>
      <dsp:spPr>
        <a:xfrm>
          <a:off x="279115" y="1917288"/>
          <a:ext cx="633508" cy="6335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99394-DABD-4E91-9E4A-AC60B0EC6A20}">
      <dsp:nvSpPr>
        <dsp:cNvPr id="0" name=""/>
        <dsp:cNvSpPr/>
      </dsp:nvSpPr>
      <dsp:spPr>
        <a:xfrm>
          <a:off x="1376051" y="1687914"/>
          <a:ext cx="2574602" cy="109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Discuss how to effectively network</a:t>
          </a:r>
        </a:p>
      </dsp:txBody>
      <dsp:txXfrm>
        <a:off x="1376051" y="1687914"/>
        <a:ext cx="2574602" cy="1092255"/>
      </dsp:txXfrm>
    </dsp:sp>
    <dsp:sp modelId="{8595C291-12B6-48CB-944E-69DFA8D92BBE}">
      <dsp:nvSpPr>
        <dsp:cNvPr id="0" name=""/>
        <dsp:cNvSpPr/>
      </dsp:nvSpPr>
      <dsp:spPr>
        <a:xfrm>
          <a:off x="4399260" y="1687914"/>
          <a:ext cx="1092255" cy="10922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068D1-32AD-4A4A-8E25-71AEA8CA4F0A}">
      <dsp:nvSpPr>
        <dsp:cNvPr id="0" name=""/>
        <dsp:cNvSpPr/>
      </dsp:nvSpPr>
      <dsp:spPr>
        <a:xfrm>
          <a:off x="4628633" y="1917288"/>
          <a:ext cx="633508" cy="6335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A4187-9829-437F-815B-FC97C5E4ABF0}">
      <dsp:nvSpPr>
        <dsp:cNvPr id="0" name=""/>
        <dsp:cNvSpPr/>
      </dsp:nvSpPr>
      <dsp:spPr>
        <a:xfrm>
          <a:off x="5725570" y="1687914"/>
          <a:ext cx="2574602" cy="109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Discuss Invoicing and billing software</a:t>
          </a:r>
        </a:p>
      </dsp:txBody>
      <dsp:txXfrm>
        <a:off x="5725570" y="1687914"/>
        <a:ext cx="2574602" cy="1092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63A07-2DAD-49B5-A756-FE8A09428C6F}">
      <dsp:nvSpPr>
        <dsp:cNvPr id="0" name=""/>
        <dsp:cNvSpPr/>
      </dsp:nvSpPr>
      <dsp:spPr>
        <a:xfrm>
          <a:off x="0" y="1558"/>
          <a:ext cx="11930063" cy="789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9655AB-74E7-4486-89D1-C19C90E0D640}">
      <dsp:nvSpPr>
        <dsp:cNvPr id="0" name=""/>
        <dsp:cNvSpPr/>
      </dsp:nvSpPr>
      <dsp:spPr>
        <a:xfrm>
          <a:off x="238927" y="179273"/>
          <a:ext cx="434413" cy="4344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7282CD-9600-45D8-B97C-07DD5D7BBA62}">
      <dsp:nvSpPr>
        <dsp:cNvPr id="0" name=""/>
        <dsp:cNvSpPr/>
      </dsp:nvSpPr>
      <dsp:spPr>
        <a:xfrm>
          <a:off x="912269" y="1558"/>
          <a:ext cx="11017793" cy="7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92" tIns="83592" rIns="83592" bIns="83592" numCol="1" spcCol="1270" anchor="ctr" anchorCtr="0">
          <a:noAutofit/>
        </a:bodyPr>
        <a:lstStyle/>
        <a:p>
          <a:pPr marL="0" lvl="0" indent="0" algn="l" defTabSz="711200">
            <a:lnSpc>
              <a:spcPct val="100000"/>
            </a:lnSpc>
            <a:spcBef>
              <a:spcPct val="0"/>
            </a:spcBef>
            <a:spcAft>
              <a:spcPct val="35000"/>
            </a:spcAft>
            <a:buNone/>
          </a:pPr>
          <a:r>
            <a:rPr lang="en-US" sz="1600" b="0" i="0" u="sng" kern="1200" dirty="0">
              <a:latin typeface="Calibri" panose="020F0502020204030204" pitchFamily="34" charset="0"/>
              <a:cs typeface="Calibri" panose="020F0502020204030204" pitchFamily="34" charset="0"/>
            </a:rPr>
            <a:t>Causation</a:t>
          </a:r>
          <a:r>
            <a:rPr lang="en-US" sz="1600" b="0" i="0" kern="1200" dirty="0">
              <a:latin typeface="Calibri" panose="020F0502020204030204" pitchFamily="34" charset="0"/>
              <a:cs typeface="Calibri" panose="020F0502020204030204" pitchFamily="34" charset="0"/>
            </a:rPr>
            <a:t> - Must prove causation</a:t>
          </a:r>
          <a:endParaRPr lang="en-US" sz="1600" kern="1200" dirty="0">
            <a:latin typeface="Calibri" panose="020F0502020204030204" pitchFamily="34" charset="0"/>
            <a:cs typeface="Calibri" panose="020F0502020204030204" pitchFamily="34" charset="0"/>
          </a:endParaRPr>
        </a:p>
      </dsp:txBody>
      <dsp:txXfrm>
        <a:off x="912269" y="1558"/>
        <a:ext cx="11017793" cy="789843"/>
      </dsp:txXfrm>
    </dsp:sp>
    <dsp:sp modelId="{C7F401E9-4683-4E04-84F3-56C243C11962}">
      <dsp:nvSpPr>
        <dsp:cNvPr id="0" name=""/>
        <dsp:cNvSpPr/>
      </dsp:nvSpPr>
      <dsp:spPr>
        <a:xfrm>
          <a:off x="0" y="988862"/>
          <a:ext cx="11930063" cy="789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F5B04-115A-405E-8A61-38C641D4058D}">
      <dsp:nvSpPr>
        <dsp:cNvPr id="0" name=""/>
        <dsp:cNvSpPr/>
      </dsp:nvSpPr>
      <dsp:spPr>
        <a:xfrm>
          <a:off x="238927" y="1166577"/>
          <a:ext cx="434413" cy="4344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23881A-6B68-4728-AC35-CC334A841ACA}">
      <dsp:nvSpPr>
        <dsp:cNvPr id="0" name=""/>
        <dsp:cNvSpPr/>
      </dsp:nvSpPr>
      <dsp:spPr>
        <a:xfrm>
          <a:off x="912269" y="988862"/>
          <a:ext cx="11017793" cy="7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92" tIns="83592" rIns="83592" bIns="83592" numCol="1" spcCol="1270" anchor="ctr" anchorCtr="0">
          <a:noAutofit/>
        </a:bodyPr>
        <a:lstStyle/>
        <a:p>
          <a:pPr marL="0" lvl="0" indent="0" algn="l" defTabSz="711200">
            <a:lnSpc>
              <a:spcPct val="100000"/>
            </a:lnSpc>
            <a:spcBef>
              <a:spcPct val="0"/>
            </a:spcBef>
            <a:spcAft>
              <a:spcPct val="35000"/>
            </a:spcAft>
            <a:buNone/>
          </a:pPr>
          <a:r>
            <a:rPr lang="en-US" sz="1600" b="0" i="0" u="sng" kern="1200" dirty="0">
              <a:latin typeface="Calibri" panose="020F0502020204030204" pitchFamily="34" charset="0"/>
              <a:cs typeface="Calibri" panose="020F0502020204030204" pitchFamily="34" charset="0"/>
            </a:rPr>
            <a:t>Breech in the standard of care </a:t>
          </a:r>
          <a:r>
            <a:rPr lang="en-US" sz="1600" b="0" i="0" kern="1200" dirty="0">
              <a:latin typeface="Calibri" panose="020F0502020204030204" pitchFamily="34" charset="0"/>
              <a:cs typeface="Calibri" panose="020F0502020204030204" pitchFamily="34" charset="0"/>
            </a:rPr>
            <a:t>- Must prove the care fell below the standard of care (what a provider with similar credentials, experience, and training would be expected to reasonably know and do under the same or similar circumstances)</a:t>
          </a:r>
          <a:endParaRPr lang="en-US" sz="1600" kern="1200" dirty="0">
            <a:latin typeface="Calibri" panose="020F0502020204030204" pitchFamily="34" charset="0"/>
            <a:cs typeface="Calibri" panose="020F0502020204030204" pitchFamily="34" charset="0"/>
          </a:endParaRPr>
        </a:p>
      </dsp:txBody>
      <dsp:txXfrm>
        <a:off x="912269" y="988862"/>
        <a:ext cx="11017793" cy="789843"/>
      </dsp:txXfrm>
    </dsp:sp>
    <dsp:sp modelId="{0DE3EFB7-40CB-4880-AF1A-589A9A24711C}">
      <dsp:nvSpPr>
        <dsp:cNvPr id="0" name=""/>
        <dsp:cNvSpPr/>
      </dsp:nvSpPr>
      <dsp:spPr>
        <a:xfrm>
          <a:off x="0" y="1976167"/>
          <a:ext cx="11930063" cy="789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24C380-C2F1-492C-80BD-BD1CA770306F}">
      <dsp:nvSpPr>
        <dsp:cNvPr id="0" name=""/>
        <dsp:cNvSpPr/>
      </dsp:nvSpPr>
      <dsp:spPr>
        <a:xfrm>
          <a:off x="238927" y="2153882"/>
          <a:ext cx="434413" cy="4344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EFA0FE-B425-4815-BF88-7573EBD8595D}">
      <dsp:nvSpPr>
        <dsp:cNvPr id="0" name=""/>
        <dsp:cNvSpPr/>
      </dsp:nvSpPr>
      <dsp:spPr>
        <a:xfrm>
          <a:off x="912269" y="1976167"/>
          <a:ext cx="11017793" cy="7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92" tIns="83592" rIns="83592" bIns="83592" numCol="1" spcCol="1270" anchor="ctr" anchorCtr="0">
          <a:noAutofit/>
        </a:bodyPr>
        <a:lstStyle/>
        <a:p>
          <a:pPr marL="0" lvl="0" indent="0" algn="l" defTabSz="711200">
            <a:lnSpc>
              <a:spcPct val="100000"/>
            </a:lnSpc>
            <a:spcBef>
              <a:spcPct val="0"/>
            </a:spcBef>
            <a:spcAft>
              <a:spcPct val="35000"/>
            </a:spcAft>
            <a:buNone/>
          </a:pPr>
          <a:r>
            <a:rPr lang="en-US" sz="1600" b="0" i="0" u="sng" kern="1200" dirty="0">
              <a:latin typeface="Calibri" panose="020F0502020204030204" pitchFamily="34" charset="0"/>
              <a:cs typeface="Calibri" panose="020F0502020204030204" pitchFamily="34" charset="0"/>
            </a:rPr>
            <a:t>Dereliction of Duty </a:t>
          </a:r>
          <a:r>
            <a:rPr lang="en-US" sz="1600" b="0" i="0" u="none" kern="1200" dirty="0">
              <a:latin typeface="Calibri" panose="020F0502020204030204" pitchFamily="34" charset="0"/>
              <a:cs typeface="Calibri" panose="020F0502020204030204" pitchFamily="34" charset="0"/>
            </a:rPr>
            <a:t> - </a:t>
          </a:r>
          <a:r>
            <a:rPr lang="en-US" sz="1600" b="0" i="0" kern="1200" dirty="0">
              <a:latin typeface="Calibri" panose="020F0502020204030204" pitchFamily="34" charset="0"/>
              <a:cs typeface="Calibri" panose="020F0502020204030204" pitchFamily="34" charset="0"/>
            </a:rPr>
            <a:t>make sure there is an established patient/provider relationship) to practice like an ordinary PA in practice National standard of care | national, regulatory, clinical – We have one national accrediting body and one national board exam</a:t>
          </a:r>
          <a:endParaRPr lang="en-US" sz="1600" kern="1200" dirty="0">
            <a:latin typeface="Calibri" panose="020F0502020204030204" pitchFamily="34" charset="0"/>
            <a:cs typeface="Calibri" panose="020F0502020204030204" pitchFamily="34" charset="0"/>
          </a:endParaRPr>
        </a:p>
      </dsp:txBody>
      <dsp:txXfrm>
        <a:off x="912269" y="1976167"/>
        <a:ext cx="11017793" cy="789843"/>
      </dsp:txXfrm>
    </dsp:sp>
    <dsp:sp modelId="{122255ED-F085-46DB-9BB8-F0A4264D8BF7}">
      <dsp:nvSpPr>
        <dsp:cNvPr id="0" name=""/>
        <dsp:cNvSpPr/>
      </dsp:nvSpPr>
      <dsp:spPr>
        <a:xfrm>
          <a:off x="0" y="2963471"/>
          <a:ext cx="11930063" cy="7898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16A81-DD8F-4790-85D0-CC0502C725C8}">
      <dsp:nvSpPr>
        <dsp:cNvPr id="0" name=""/>
        <dsp:cNvSpPr/>
      </dsp:nvSpPr>
      <dsp:spPr>
        <a:xfrm>
          <a:off x="238927" y="3141186"/>
          <a:ext cx="434413" cy="4344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BA65B-06D9-438E-993B-4AABD822E4EC}">
      <dsp:nvSpPr>
        <dsp:cNvPr id="0" name=""/>
        <dsp:cNvSpPr/>
      </dsp:nvSpPr>
      <dsp:spPr>
        <a:xfrm>
          <a:off x="912269" y="2963471"/>
          <a:ext cx="11017793" cy="7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92" tIns="83592" rIns="83592" bIns="83592" numCol="1" spcCol="1270" anchor="ctr" anchorCtr="0">
          <a:noAutofit/>
        </a:bodyPr>
        <a:lstStyle/>
        <a:p>
          <a:pPr marL="0" lvl="0" indent="0" algn="l" defTabSz="711200">
            <a:lnSpc>
              <a:spcPct val="100000"/>
            </a:lnSpc>
            <a:spcBef>
              <a:spcPct val="0"/>
            </a:spcBef>
            <a:spcAft>
              <a:spcPct val="35000"/>
            </a:spcAft>
            <a:buNone/>
          </a:pPr>
          <a:r>
            <a:rPr lang="en-US" sz="1600" b="0" i="0" u="sng" kern="1200" dirty="0">
              <a:latin typeface="Calibri" panose="020F0502020204030204" pitchFamily="34" charset="0"/>
              <a:cs typeface="Calibri" panose="020F0502020204030204" pitchFamily="34" charset="0"/>
            </a:rPr>
            <a:t>Damages</a:t>
          </a:r>
          <a:r>
            <a:rPr lang="en-US" sz="1600" b="0" i="0" kern="1200" dirty="0">
              <a:latin typeface="Calibri" panose="020F0502020204030204" pitchFamily="34" charset="0"/>
              <a:cs typeface="Calibri" panose="020F0502020204030204" pitchFamily="34" charset="0"/>
            </a:rPr>
            <a:t> - Have to prove there was injury/damages from negligence (personal or institutional)</a:t>
          </a:r>
          <a:endParaRPr lang="en-US" sz="1600" kern="1200" dirty="0">
            <a:latin typeface="Calibri" panose="020F0502020204030204" pitchFamily="34" charset="0"/>
            <a:cs typeface="Calibri" panose="020F0502020204030204" pitchFamily="34" charset="0"/>
          </a:endParaRPr>
        </a:p>
      </dsp:txBody>
      <dsp:txXfrm>
        <a:off x="912269" y="2963471"/>
        <a:ext cx="11017793" cy="7898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48264-CDA2-433E-9C7C-2C958420FBFD}">
      <dsp:nvSpPr>
        <dsp:cNvPr id="0" name=""/>
        <dsp:cNvSpPr/>
      </dsp:nvSpPr>
      <dsp:spPr>
        <a:xfrm>
          <a:off x="0" y="518"/>
          <a:ext cx="11329987" cy="12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AA3CE3-688F-4A7C-86C8-85832E8ABACF}">
      <dsp:nvSpPr>
        <dsp:cNvPr id="0" name=""/>
        <dsp:cNvSpPr/>
      </dsp:nvSpPr>
      <dsp:spPr>
        <a:xfrm>
          <a:off x="366999" y="273493"/>
          <a:ext cx="667272" cy="667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FD9A6-392E-4F38-B4A8-709717DD9916}">
      <dsp:nvSpPr>
        <dsp:cNvPr id="0" name=""/>
        <dsp:cNvSpPr/>
      </dsp:nvSpPr>
      <dsp:spPr>
        <a:xfrm>
          <a:off x="1401272" y="518"/>
          <a:ext cx="9928714" cy="12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99" tIns="128399" rIns="128399" bIns="128399" numCol="1" spcCol="1270" anchor="ctr" anchorCtr="0">
          <a:noAutofit/>
        </a:bodyPr>
        <a:lstStyle/>
        <a:p>
          <a:pPr marL="0" lvl="0" indent="0" algn="l" defTabSz="889000">
            <a:lnSpc>
              <a:spcPct val="100000"/>
            </a:lnSpc>
            <a:spcBef>
              <a:spcPct val="0"/>
            </a:spcBef>
            <a:spcAft>
              <a:spcPct val="35000"/>
            </a:spcAft>
            <a:buNone/>
          </a:pPr>
          <a:r>
            <a:rPr lang="en-US" sz="2000" kern="1200" dirty="0"/>
            <a:t>As an educational consultant you must abide by the ethical guidelines: unbiased, demonstrate integrity, scientifically backed, guideline directed, fair, and be balanced</a:t>
          </a:r>
          <a:br>
            <a:rPr lang="en-US" sz="2000" kern="1200" dirty="0"/>
          </a:br>
          <a:endParaRPr lang="en-US" sz="2000" kern="1200" dirty="0"/>
        </a:p>
      </dsp:txBody>
      <dsp:txXfrm>
        <a:off x="1401272" y="518"/>
        <a:ext cx="9928714" cy="1213222"/>
      </dsp:txXfrm>
    </dsp:sp>
    <dsp:sp modelId="{9EE0C3E1-64E9-4532-917B-D1B87335EBF4}">
      <dsp:nvSpPr>
        <dsp:cNvPr id="0" name=""/>
        <dsp:cNvSpPr/>
      </dsp:nvSpPr>
      <dsp:spPr>
        <a:xfrm>
          <a:off x="0" y="1517047"/>
          <a:ext cx="11329987" cy="12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0DBE29-F7E5-410B-856F-A10AE05475AC}">
      <dsp:nvSpPr>
        <dsp:cNvPr id="0" name=""/>
        <dsp:cNvSpPr/>
      </dsp:nvSpPr>
      <dsp:spPr>
        <a:xfrm>
          <a:off x="366999" y="1790022"/>
          <a:ext cx="667272" cy="667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AD1CB9-F806-4062-88E8-CE9570B61026}">
      <dsp:nvSpPr>
        <dsp:cNvPr id="0" name=""/>
        <dsp:cNvSpPr/>
      </dsp:nvSpPr>
      <dsp:spPr>
        <a:xfrm>
          <a:off x="1401272" y="1517047"/>
          <a:ext cx="9928714" cy="12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99" tIns="128399" rIns="128399" bIns="128399" numCol="1" spcCol="1270" anchor="ctr" anchorCtr="0">
          <a:noAutofit/>
        </a:bodyPr>
        <a:lstStyle/>
        <a:p>
          <a:pPr marL="0" lvl="0" indent="0" algn="l" defTabSz="889000">
            <a:lnSpc>
              <a:spcPct val="100000"/>
            </a:lnSpc>
            <a:spcBef>
              <a:spcPct val="0"/>
            </a:spcBef>
            <a:spcAft>
              <a:spcPct val="35000"/>
            </a:spcAft>
            <a:buNone/>
          </a:pPr>
          <a:r>
            <a:rPr lang="en-US" sz="2000" kern="1200"/>
            <a:t>Always disclose any conflicts of interest and avoid being influenced by outside entities that can impact the educational content that you deliver</a:t>
          </a:r>
        </a:p>
      </dsp:txBody>
      <dsp:txXfrm>
        <a:off x="1401272" y="1517047"/>
        <a:ext cx="9928714" cy="1213222"/>
      </dsp:txXfrm>
    </dsp:sp>
    <dsp:sp modelId="{3DA34B47-4FE0-4915-9071-5474CFB046B4}">
      <dsp:nvSpPr>
        <dsp:cNvPr id="0" name=""/>
        <dsp:cNvSpPr/>
      </dsp:nvSpPr>
      <dsp:spPr>
        <a:xfrm>
          <a:off x="0" y="3033575"/>
          <a:ext cx="11329987" cy="12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B48118-D27A-4775-93E2-02DCCB813F59}">
      <dsp:nvSpPr>
        <dsp:cNvPr id="0" name=""/>
        <dsp:cNvSpPr/>
      </dsp:nvSpPr>
      <dsp:spPr>
        <a:xfrm>
          <a:off x="366999" y="3306550"/>
          <a:ext cx="667272" cy="6672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B6FB9-742A-4B57-BFE0-5B5356BC4E48}">
      <dsp:nvSpPr>
        <dsp:cNvPr id="0" name=""/>
        <dsp:cNvSpPr/>
      </dsp:nvSpPr>
      <dsp:spPr>
        <a:xfrm>
          <a:off x="1401272" y="3033575"/>
          <a:ext cx="9928714" cy="12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99" tIns="128399" rIns="128399" bIns="128399" numCol="1" spcCol="1270" anchor="ctr" anchorCtr="0">
          <a:noAutofit/>
        </a:bodyPr>
        <a:lstStyle/>
        <a:p>
          <a:pPr marL="0" lvl="0" indent="0" algn="l" defTabSz="889000">
            <a:lnSpc>
              <a:spcPct val="100000"/>
            </a:lnSpc>
            <a:spcBef>
              <a:spcPct val="0"/>
            </a:spcBef>
            <a:spcAft>
              <a:spcPct val="35000"/>
            </a:spcAft>
            <a:buNone/>
          </a:pPr>
          <a:r>
            <a:rPr lang="en-US" sz="2000" kern="1200"/>
            <a:t>Free of any personal influence or beliefs that may improperly influence the content provided</a:t>
          </a:r>
        </a:p>
      </dsp:txBody>
      <dsp:txXfrm>
        <a:off x="1401272" y="3033575"/>
        <a:ext cx="9928714" cy="121322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6E4A1-0F67-134C-9DF0-AF1530EFB8AE}" type="datetimeFigureOut">
              <a:rPr lang="en-US" smtClean="0"/>
              <a:t>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8BB66-2460-0B42-93B1-BE392EF20B27}" type="slidenum">
              <a:rPr lang="en-US" smtClean="0"/>
              <a:t>‹#›</a:t>
            </a:fld>
            <a:endParaRPr lang="en-US"/>
          </a:p>
        </p:txBody>
      </p:sp>
    </p:spTree>
    <p:extLst>
      <p:ext uri="{BB962C8B-B14F-4D97-AF65-F5344CB8AC3E}">
        <p14:creationId xmlns:p14="http://schemas.microsoft.com/office/powerpoint/2010/main" val="3297733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run over 30 marathons and close to 100 endurance events…yes, there is hard work, training, dedication to it all but it’s the internal strength and determination that defines my drive and overall approach.  I have applied to countless opportunities outside of clinical work and have received numerable thank you for applying but we have chosen to proceed with another candidate.  </a:t>
            </a:r>
          </a:p>
        </p:txBody>
      </p:sp>
      <p:sp>
        <p:nvSpPr>
          <p:cNvPr id="4" name="Slide Number Placeholder 3"/>
          <p:cNvSpPr>
            <a:spLocks noGrp="1"/>
          </p:cNvSpPr>
          <p:nvPr>
            <p:ph type="sldNum" sz="quarter" idx="5"/>
          </p:nvPr>
        </p:nvSpPr>
        <p:spPr/>
        <p:txBody>
          <a:bodyPr/>
          <a:lstStyle/>
          <a:p>
            <a:fld id="{6008BB66-2460-0B42-93B1-BE392EF20B27}" type="slidenum">
              <a:rPr lang="en-US" smtClean="0"/>
              <a:t>4</a:t>
            </a:fld>
            <a:endParaRPr lang="en-US"/>
          </a:p>
        </p:txBody>
      </p:sp>
    </p:spTree>
    <p:extLst>
      <p:ext uri="{BB962C8B-B14F-4D97-AF65-F5344CB8AC3E}">
        <p14:creationId xmlns:p14="http://schemas.microsoft.com/office/powerpoint/2010/main" val="299233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AI generated image – of course I would give myself hair!</a:t>
            </a:r>
          </a:p>
        </p:txBody>
      </p:sp>
      <p:sp>
        <p:nvSpPr>
          <p:cNvPr id="4" name="Slide Number Placeholder 3"/>
          <p:cNvSpPr>
            <a:spLocks noGrp="1"/>
          </p:cNvSpPr>
          <p:nvPr>
            <p:ph type="sldNum" sz="quarter" idx="5"/>
          </p:nvPr>
        </p:nvSpPr>
        <p:spPr/>
        <p:txBody>
          <a:bodyPr/>
          <a:lstStyle/>
          <a:p>
            <a:fld id="{6008BB66-2460-0B42-93B1-BE392EF20B27}" type="slidenum">
              <a:rPr lang="en-US" smtClean="0"/>
              <a:t>11</a:t>
            </a:fld>
            <a:endParaRPr lang="en-US"/>
          </a:p>
        </p:txBody>
      </p:sp>
    </p:spTree>
    <p:extLst>
      <p:ext uri="{BB962C8B-B14F-4D97-AF65-F5344CB8AC3E}">
        <p14:creationId xmlns:p14="http://schemas.microsoft.com/office/powerpoint/2010/main" val="3281386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A0EA-368D-4D61-3CA3-409471DCB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682D3A-0176-5B2B-0ABB-3BC16A01B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FFD32-F94E-753B-1CF3-A920C454FFC1}"/>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5" name="Footer Placeholder 4">
            <a:extLst>
              <a:ext uri="{FF2B5EF4-FFF2-40B4-BE49-F238E27FC236}">
                <a16:creationId xmlns:a16="http://schemas.microsoft.com/office/drawing/2014/main" id="{0E33974D-09E5-07E8-A787-375E997BC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F1AD5-6BA7-21A0-C302-7DB161F3C28B}"/>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409819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DE55-4FBE-5F68-34DB-B70B44D4B7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B11E48-12BE-D8DB-D1FF-F8E91583B8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E609E-BD50-0872-AF14-032EC8D467A2}"/>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5" name="Footer Placeholder 4">
            <a:extLst>
              <a:ext uri="{FF2B5EF4-FFF2-40B4-BE49-F238E27FC236}">
                <a16:creationId xmlns:a16="http://schemas.microsoft.com/office/drawing/2014/main" id="{E6210493-8FA9-22A3-A1AA-AF8EFD3DC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3FFCC-6AF7-0835-98FB-4E4B98E10280}"/>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296212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922617-EA13-F7D8-1F88-F03D93A0E5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CE6D1-0BE6-B5C0-AEC5-A1CE1312B2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97C1B-49F6-34D2-FA1A-9A998B5BCAC2}"/>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5" name="Footer Placeholder 4">
            <a:extLst>
              <a:ext uri="{FF2B5EF4-FFF2-40B4-BE49-F238E27FC236}">
                <a16:creationId xmlns:a16="http://schemas.microsoft.com/office/drawing/2014/main" id="{CBB44FAB-A496-3C1B-315F-D436F0D2A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0CB19-E0D7-A5D4-ABD9-C38D929FAF65}"/>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130828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CD6F9-C7CA-6626-2939-6CCAA9B17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EED607-18C5-11A2-68D0-1552F48A6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50861-31CA-93C4-009C-43E3A46A65EF}"/>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5" name="Footer Placeholder 4">
            <a:extLst>
              <a:ext uri="{FF2B5EF4-FFF2-40B4-BE49-F238E27FC236}">
                <a16:creationId xmlns:a16="http://schemas.microsoft.com/office/drawing/2014/main" id="{CC840FB7-F8FD-88CA-47FC-DEDEB23178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2081B-ACD2-6AB1-7D91-CB0B82056574}"/>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354942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C988-0AA2-C643-2F39-5CC28618CD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0A1B04-8F35-432F-2D30-FDEB54F7F6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031FB-8DDC-FD16-AAF7-11018FD5FDF1}"/>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5" name="Footer Placeholder 4">
            <a:extLst>
              <a:ext uri="{FF2B5EF4-FFF2-40B4-BE49-F238E27FC236}">
                <a16:creationId xmlns:a16="http://schemas.microsoft.com/office/drawing/2014/main" id="{6FC3A312-E7C4-D30D-F7C8-700048633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89DF3-EC31-0C2B-8519-1660691B2684}"/>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67894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9D4E-F6E2-BD84-9E9E-0DEA7509C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F98F1-6CF8-210F-283C-2F3DC8B85D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D30092-600D-52E3-95D6-61E4995A95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C322E-AEBA-8A7C-C8C7-DAD5A15373BA}"/>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6" name="Footer Placeholder 5">
            <a:extLst>
              <a:ext uri="{FF2B5EF4-FFF2-40B4-BE49-F238E27FC236}">
                <a16:creationId xmlns:a16="http://schemas.microsoft.com/office/drawing/2014/main" id="{CF36582C-719E-2035-E08A-1AF895E51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54974-F99C-90F3-F67B-29D9142D02F8}"/>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146509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4B7F-116E-35F0-12C6-FAF4E3D1C6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EE12D8-9DC5-6FEB-C03D-1AA60BED36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33AB7C-A892-E124-D80D-8E898F507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39F536-B381-FAA0-2406-9F1F9BD32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4E456-21C6-13C2-C84E-22B2FA4044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0144B0-505C-9CE6-9D5F-2AED3FF481E6}"/>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8" name="Footer Placeholder 7">
            <a:extLst>
              <a:ext uri="{FF2B5EF4-FFF2-40B4-BE49-F238E27FC236}">
                <a16:creationId xmlns:a16="http://schemas.microsoft.com/office/drawing/2014/main" id="{84A69589-C6A2-B806-32CB-949C5B7095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B89AD0-822D-90BD-2640-264568EFD6FF}"/>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3782449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D4AB-34AB-7FE8-3C0A-035624AB5A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0814F6-81F9-2E80-178D-952D83CD85D4}"/>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4" name="Footer Placeholder 3">
            <a:extLst>
              <a:ext uri="{FF2B5EF4-FFF2-40B4-BE49-F238E27FC236}">
                <a16:creationId xmlns:a16="http://schemas.microsoft.com/office/drawing/2014/main" id="{31AD7BC7-50FA-F9A4-4310-6A68F3B514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5692F-70AB-82BD-5EF6-E01647BC5B35}"/>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326621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82B8A9-65A6-E08C-1498-7C3C7E73DCDB}"/>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3" name="Footer Placeholder 2">
            <a:extLst>
              <a:ext uri="{FF2B5EF4-FFF2-40B4-BE49-F238E27FC236}">
                <a16:creationId xmlns:a16="http://schemas.microsoft.com/office/drawing/2014/main" id="{299A048C-5020-1526-F8DE-955BB4C9F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B206CD-BA75-85D4-1E96-E06B377DA0CC}"/>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7049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5355-8315-1020-0BE1-2E56EE3D0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03BA72-0C2C-E2D8-47D0-A93486597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02109-AA48-ED19-D532-BEC89B8A6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B1702-03EF-1D12-F1CF-F2D884E430F9}"/>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6" name="Footer Placeholder 5">
            <a:extLst>
              <a:ext uri="{FF2B5EF4-FFF2-40B4-BE49-F238E27FC236}">
                <a16:creationId xmlns:a16="http://schemas.microsoft.com/office/drawing/2014/main" id="{F8B4AFB1-4CB9-9EAE-A272-CA04D2234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93315-2017-9B5A-D235-C23642D26A1A}"/>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2397852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034F0-F541-AA57-7E8D-105543AED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98F60D-BC92-A0BF-318C-58E24157D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7146BB-8046-FCFB-B07A-0A655C0DB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9CB244-7DC2-F098-4A24-E5AD5243BADB}"/>
              </a:ext>
            </a:extLst>
          </p:cNvPr>
          <p:cNvSpPr>
            <a:spLocks noGrp="1"/>
          </p:cNvSpPr>
          <p:nvPr>
            <p:ph type="dt" sz="half" idx="10"/>
          </p:nvPr>
        </p:nvSpPr>
        <p:spPr/>
        <p:txBody>
          <a:bodyPr/>
          <a:lstStyle/>
          <a:p>
            <a:fld id="{74CAC8C0-DD52-7C48-A308-8C599C72339C}" type="datetimeFigureOut">
              <a:rPr lang="en-US" smtClean="0"/>
              <a:t>1/21/25</a:t>
            </a:fld>
            <a:endParaRPr lang="en-US"/>
          </a:p>
        </p:txBody>
      </p:sp>
      <p:sp>
        <p:nvSpPr>
          <p:cNvPr id="6" name="Footer Placeholder 5">
            <a:extLst>
              <a:ext uri="{FF2B5EF4-FFF2-40B4-BE49-F238E27FC236}">
                <a16:creationId xmlns:a16="http://schemas.microsoft.com/office/drawing/2014/main" id="{7951AF93-7159-0666-0A6D-855E8A91E0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BD97CC-CAE5-3E69-2288-55F622BE2BFB}"/>
              </a:ext>
            </a:extLst>
          </p:cNvPr>
          <p:cNvSpPr>
            <a:spLocks noGrp="1"/>
          </p:cNvSpPr>
          <p:nvPr>
            <p:ph type="sldNum" sz="quarter" idx="12"/>
          </p:nvPr>
        </p:nvSpPr>
        <p:spPr/>
        <p:txBody>
          <a:bodyPr/>
          <a:lstStyle/>
          <a:p>
            <a:fld id="{FDDAE197-7F5E-8444-86D1-83388108B0BC}" type="slidenum">
              <a:rPr lang="en-US" smtClean="0"/>
              <a:t>‹#›</a:t>
            </a:fld>
            <a:endParaRPr lang="en-US"/>
          </a:p>
        </p:txBody>
      </p:sp>
    </p:spTree>
    <p:extLst>
      <p:ext uri="{BB962C8B-B14F-4D97-AF65-F5344CB8AC3E}">
        <p14:creationId xmlns:p14="http://schemas.microsoft.com/office/powerpoint/2010/main" val="243192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769A3-E187-02AA-4347-DEB2F10EA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A7BD33-5215-6C8E-BCB6-59B29822C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A168F-CB40-5AE2-0D17-82C9F8274E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CAC8C0-DD52-7C48-A308-8C599C72339C}" type="datetimeFigureOut">
              <a:rPr lang="en-US" smtClean="0"/>
              <a:t>1/21/25</a:t>
            </a:fld>
            <a:endParaRPr lang="en-US"/>
          </a:p>
        </p:txBody>
      </p:sp>
      <p:sp>
        <p:nvSpPr>
          <p:cNvPr id="5" name="Footer Placeholder 4">
            <a:extLst>
              <a:ext uri="{FF2B5EF4-FFF2-40B4-BE49-F238E27FC236}">
                <a16:creationId xmlns:a16="http://schemas.microsoft.com/office/drawing/2014/main" id="{267D33F0-083A-5DB4-4908-428A897277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93AC00-38AD-968B-29E2-E1996E025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DAE197-7F5E-8444-86D1-83388108B0BC}" type="slidenum">
              <a:rPr lang="en-US" smtClean="0"/>
              <a:t>‹#›</a:t>
            </a:fld>
            <a:endParaRPr lang="en-US"/>
          </a:p>
        </p:txBody>
      </p:sp>
    </p:spTree>
    <p:extLst>
      <p:ext uri="{BB962C8B-B14F-4D97-AF65-F5344CB8AC3E}">
        <p14:creationId xmlns:p14="http://schemas.microsoft.com/office/powerpoint/2010/main" val="988715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proofpoint.com/v2/url?u=http-3A__www.theapcconsultant.com&amp;d=DwMFaQ&amp;c=euGZstcaTDllvimEN8b7jXrwqOf-v5A_CdpgnVfiiMM&amp;r=1FkaHNECOvbR5aFi6t6HSDdgrxaL7xo1WJIGwrnCjtI&amp;m=cSB5zM_xw8M_vKmcstGitWOrMMKBKzoKPykuKYyfeUSA45FXT5PP3KA_jc6b9Ank&amp;s=XbOm7bYOSrVeZ4sq-i48R9XEvySPJrP3p-U0wsTz-5g&amp;e=" TargetMode="External"/><Relationship Id="rId7" Type="http://schemas.openxmlformats.org/officeDocument/2006/relationships/image" Target="../media/image3.jpg"/><Relationship Id="rId2" Type="http://schemas.openxmlformats.org/officeDocument/2006/relationships/hyperlink" Target="mailto:chris@theapcconsultant.com" TargetMode="Externa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hyperlink" Target="https://urldefense.proofpoint.com/v2/url?u=https-3A__www.linkedin.com_in_christophercannell_&amp;d=DwMFaQ&amp;c=euGZstcaTDllvimEN8b7jXrwqOf-v5A_CdpgnVfiiMM&amp;r=1FkaHNECOvbR5aFi6t6HSDdgrxaL7xo1WJIGwrnCjtI&amp;m=cSB5zM_xw8M_vKmcstGitWOrMMKBKzoKPykuKYyfeUSA45FXT5PP3KA_jc6b9Ank&amp;s=FSZ70yolEgnt66o8CdSePHbj3f8Ahcehh255Z7Yi4qU&amp;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istia.com/learn/production/down-and-dirty-lighting-kit" TargetMode="External"/><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jp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jp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mailto:chris@theapcconsulta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hyperlink" Target="https://urldefense.proofpoint.com/v2/url?u=https-3A__www.linkedin.com_in_christophercannell_&amp;d=DwMFaQ&amp;c=euGZstcaTDllvimEN8b7jXrwqOf-v5A_CdpgnVfiiMM&amp;r=1FkaHNECOvbR5aFi6t6HSDdgrxaL7xo1WJIGwrnCjtI&amp;m=cSB5zM_xw8M_vKmcstGitWOrMMKBKzoKPykuKYyfeUSA45FXT5PP3KA_jc6b9Ank&amp;s=FSZ70yolEgnt66o8CdSePHbj3f8Ahcehh255Z7Yi4qU&amp;e=" TargetMode="External"/><Relationship Id="rId4" Type="http://schemas.openxmlformats.org/officeDocument/2006/relationships/hyperlink" Target="https://urldefense.proofpoint.com/v2/url?u=http-3A__www.theapcconsultant.com&amp;d=DwMFaQ&amp;c=euGZstcaTDllvimEN8b7jXrwqOf-v5A_CdpgnVfiiMM&amp;r=1FkaHNECOvbR5aFi6t6HSDdgrxaL7xo1WJIGwrnCjtI&amp;m=cSB5zM_xw8M_vKmcstGitWOrMMKBKzoKPykuKYyfeUSA45FXT5PP3KA_jc6b9Ank&amp;s=XbOm7bYOSrVeZ4sq-i48R9XEvySPJrP3p-U0wsTz-5g&amp;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0414A5C-62BC-3ED8-F1B1-EBD8E30FB40A}"/>
              </a:ext>
            </a:extLst>
          </p:cNvPr>
          <p:cNvSpPr>
            <a:spLocks noGrp="1"/>
          </p:cNvSpPr>
          <p:nvPr>
            <p:ph type="ctrTitle"/>
          </p:nvPr>
        </p:nvSpPr>
        <p:spPr>
          <a:xfrm>
            <a:off x="643467" y="643467"/>
            <a:ext cx="5962785" cy="4567137"/>
          </a:xfrm>
        </p:spPr>
        <p:txBody>
          <a:bodyPr>
            <a:normAutofit/>
          </a:bodyPr>
          <a:lstStyle/>
          <a:p>
            <a:r>
              <a:rPr lang="en-US" sz="3400" dirty="0"/>
              <a:t>Whitecoats of the Roundtable: Virtual Conference 2025</a:t>
            </a:r>
            <a:br>
              <a:rPr lang="en-US" sz="3400" dirty="0"/>
            </a:br>
            <a:br>
              <a:rPr lang="en-US" sz="3400" dirty="0"/>
            </a:br>
            <a:br>
              <a:rPr lang="en-US" sz="3400" dirty="0"/>
            </a:br>
            <a:br>
              <a:rPr lang="en-US" sz="3400" dirty="0"/>
            </a:br>
            <a:r>
              <a:rPr lang="en-US" sz="3400" dirty="0"/>
              <a:t>Breaking into a Role in Healthcare, Educational, and Medical Legal Consulting</a:t>
            </a:r>
          </a:p>
        </p:txBody>
      </p:sp>
      <p:pic>
        <p:nvPicPr>
          <p:cNvPr id="5" name="Picture 4" descr="A logo for a lawyer&#10;&#10;Description automatically generated">
            <a:extLst>
              <a:ext uri="{FF2B5EF4-FFF2-40B4-BE49-F238E27FC236}">
                <a16:creationId xmlns:a16="http://schemas.microsoft.com/office/drawing/2014/main" id="{BF21A879-3CC8-859F-C764-8241F756902C}"/>
              </a:ext>
            </a:extLst>
          </p:cNvPr>
          <p:cNvPicPr>
            <a:picLocks noChangeAspect="1"/>
          </p:cNvPicPr>
          <p:nvPr/>
        </p:nvPicPr>
        <p:blipFill>
          <a:blip r:embed="rId2"/>
          <a:stretch>
            <a:fillRect/>
          </a:stretch>
        </p:blipFill>
        <p:spPr>
          <a:xfrm>
            <a:off x="6606253" y="2046706"/>
            <a:ext cx="4942280" cy="2764587"/>
          </a:xfrm>
          <a:prstGeom prst="rect">
            <a:avLst/>
          </a:prstGeom>
        </p:spPr>
      </p:pic>
    </p:spTree>
    <p:extLst>
      <p:ext uri="{BB962C8B-B14F-4D97-AF65-F5344CB8AC3E}">
        <p14:creationId xmlns:p14="http://schemas.microsoft.com/office/powerpoint/2010/main" val="270668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C19852-D911-27AC-D837-F175183D6D8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8B61BD-0EE1-4D29-B894-126CD61C5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BC14DD5-C584-4158-BF76-ECE3C6DB4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3" name="Title 2">
            <a:extLst>
              <a:ext uri="{FF2B5EF4-FFF2-40B4-BE49-F238E27FC236}">
                <a16:creationId xmlns:a16="http://schemas.microsoft.com/office/drawing/2014/main" id="{19E23E05-AB18-B570-DCB9-654173C78CEC}"/>
              </a:ext>
            </a:extLst>
          </p:cNvPr>
          <p:cNvSpPr>
            <a:spLocks noGrp="1"/>
          </p:cNvSpPr>
          <p:nvPr>
            <p:ph type="ctrTitle"/>
          </p:nvPr>
        </p:nvSpPr>
        <p:spPr>
          <a:xfrm>
            <a:off x="448100" y="23629"/>
            <a:ext cx="9083040" cy="1120342"/>
          </a:xfrm>
        </p:spPr>
        <p:txBody>
          <a:bodyPr vert="horz" lIns="91440" tIns="45720" rIns="91440" bIns="45720" rtlCol="0" anchor="b">
            <a:normAutofit/>
          </a:bodyPr>
          <a:lstStyle/>
          <a:p>
            <a:r>
              <a:rPr lang="en-US" sz="3600" b="1" dirty="0"/>
              <a:t>Strategy to Explore Roles as a Medical-Legal, Educational, and Healthcare Consultant</a:t>
            </a:r>
          </a:p>
        </p:txBody>
      </p:sp>
      <p:sp>
        <p:nvSpPr>
          <p:cNvPr id="4" name="TextBox 3">
            <a:extLst>
              <a:ext uri="{FF2B5EF4-FFF2-40B4-BE49-F238E27FC236}">
                <a16:creationId xmlns:a16="http://schemas.microsoft.com/office/drawing/2014/main" id="{DB7E7F22-F44A-9EB9-1D8C-E0DDA0E0F150}"/>
              </a:ext>
            </a:extLst>
          </p:cNvPr>
          <p:cNvSpPr txBox="1"/>
          <p:nvPr/>
        </p:nvSpPr>
        <p:spPr>
          <a:xfrm>
            <a:off x="97536" y="1167600"/>
            <a:ext cx="6205728" cy="5352381"/>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000" dirty="0"/>
              <a:t>Further your training – MBA, MHA, JD, </a:t>
            </a:r>
            <a:r>
              <a:rPr lang="en-US" sz="2000" dirty="0" err="1"/>
              <a:t>DMSc</a:t>
            </a:r>
            <a:r>
              <a:rPr lang="en-US" sz="2000" dirty="0"/>
              <a:t>, DNP, PharmD, MSN, FACHEs, AI training, Leadership training, LEAN Sigma, IHI, etc.  </a:t>
            </a:r>
          </a:p>
          <a:p>
            <a:pPr marL="285750" indent="-228600">
              <a:lnSpc>
                <a:spcPct val="90000"/>
              </a:lnSpc>
              <a:spcAft>
                <a:spcPts val="600"/>
              </a:spcAft>
              <a:buFont typeface="Arial" panose="020B0604020202020204" pitchFamily="34" charset="0"/>
              <a:buChar char="•"/>
            </a:pPr>
            <a:r>
              <a:rPr lang="en-US" sz="2000" dirty="0"/>
              <a:t>Realize your passions and go for it!</a:t>
            </a:r>
          </a:p>
          <a:p>
            <a:pPr marL="285750" indent="-228600">
              <a:lnSpc>
                <a:spcPct val="90000"/>
              </a:lnSpc>
              <a:spcAft>
                <a:spcPts val="600"/>
              </a:spcAft>
              <a:buFont typeface="Arial" panose="020B0604020202020204" pitchFamily="34" charset="0"/>
              <a:buChar char="•"/>
            </a:pPr>
            <a:r>
              <a:rPr lang="en-US" sz="2000" dirty="0">
                <a:highlight>
                  <a:srgbClr val="FFFF00"/>
                </a:highlight>
              </a:rPr>
              <a:t>Networking </a:t>
            </a:r>
          </a:p>
          <a:p>
            <a:pPr marL="857250" lvl="1" indent="-342900">
              <a:lnSpc>
                <a:spcPct val="90000"/>
              </a:lnSpc>
              <a:spcAft>
                <a:spcPts val="600"/>
              </a:spcAft>
              <a:buFont typeface="Courier New" panose="02070309020205020404" pitchFamily="49" charset="0"/>
              <a:buChar char="o"/>
            </a:pPr>
            <a:r>
              <a:rPr lang="en-US" sz="2000" dirty="0"/>
              <a:t>LinkedIn - #1 social media professional networking site – obtain a premier career subscription</a:t>
            </a:r>
          </a:p>
          <a:p>
            <a:pPr marL="857250" lvl="1" indent="-342900">
              <a:lnSpc>
                <a:spcPct val="90000"/>
              </a:lnSpc>
              <a:spcAft>
                <a:spcPts val="600"/>
              </a:spcAft>
              <a:buFont typeface="Courier New" panose="02070309020205020404" pitchFamily="49" charset="0"/>
              <a:buChar char="o"/>
            </a:pPr>
            <a:r>
              <a:rPr lang="en-US" sz="2000" dirty="0"/>
              <a:t>Join professional societies</a:t>
            </a:r>
          </a:p>
          <a:p>
            <a:pPr marL="857250" lvl="1" indent="-342900">
              <a:lnSpc>
                <a:spcPct val="90000"/>
              </a:lnSpc>
              <a:spcAft>
                <a:spcPts val="600"/>
              </a:spcAft>
              <a:buFont typeface="Courier New" panose="02070309020205020404" pitchFamily="49" charset="0"/>
              <a:buChar char="o"/>
            </a:pPr>
            <a:r>
              <a:rPr lang="en-US" sz="2000" dirty="0"/>
              <a:t>Go to live conferences</a:t>
            </a:r>
          </a:p>
          <a:p>
            <a:pPr marL="857250" lvl="1" indent="-342900">
              <a:lnSpc>
                <a:spcPct val="90000"/>
              </a:lnSpc>
              <a:spcAft>
                <a:spcPts val="600"/>
              </a:spcAft>
              <a:buFont typeface="Courier New" panose="02070309020205020404" pitchFamily="49" charset="0"/>
              <a:buChar char="o"/>
            </a:pPr>
            <a:r>
              <a:rPr lang="en-US" sz="2000" dirty="0"/>
              <a:t>Raise your hand and get involved</a:t>
            </a:r>
          </a:p>
          <a:p>
            <a:pPr marL="857250" lvl="1" indent="-342900">
              <a:lnSpc>
                <a:spcPct val="90000"/>
              </a:lnSpc>
              <a:spcAft>
                <a:spcPts val="600"/>
              </a:spcAft>
              <a:buFont typeface="Courier New" panose="02070309020205020404" pitchFamily="49" charset="0"/>
              <a:buChar char="o"/>
            </a:pPr>
            <a:r>
              <a:rPr lang="en-US" sz="2000" dirty="0"/>
              <a:t>Hustle to advance</a:t>
            </a:r>
          </a:p>
          <a:p>
            <a:pPr marL="285750" indent="-228600">
              <a:lnSpc>
                <a:spcPct val="90000"/>
              </a:lnSpc>
              <a:spcAft>
                <a:spcPts val="600"/>
              </a:spcAft>
              <a:buFont typeface="Arial" panose="020B0604020202020204" pitchFamily="34" charset="0"/>
              <a:buChar char="•"/>
            </a:pPr>
            <a:r>
              <a:rPr lang="en-US" sz="2000" dirty="0"/>
              <a:t>Exploring non-clinical careers – </a:t>
            </a:r>
            <a:r>
              <a:rPr lang="en-US" sz="2000" dirty="0" err="1"/>
              <a:t>Onpoint</a:t>
            </a:r>
            <a:r>
              <a:rPr lang="en-US" sz="2000" dirty="0"/>
              <a:t> Providers with Aaron Block</a:t>
            </a:r>
          </a:p>
          <a:p>
            <a:pPr marL="857250" lvl="1" indent="-342900">
              <a:lnSpc>
                <a:spcPct val="90000"/>
              </a:lnSpc>
              <a:spcAft>
                <a:spcPts val="600"/>
              </a:spcAft>
              <a:buFont typeface="Courier New" panose="02070309020205020404" pitchFamily="49" charset="0"/>
              <a:buChar char="o"/>
            </a:pPr>
            <a:r>
              <a:rPr lang="en-US" sz="2000" dirty="0"/>
              <a:t>Discuss how to leverage clinical and nonclinical skills into a healthcare consulting role</a:t>
            </a:r>
          </a:p>
          <a:p>
            <a:pPr marL="742950" lvl="1" indent="-228600">
              <a:lnSpc>
                <a:spcPct val="90000"/>
              </a:lnSpc>
              <a:spcAft>
                <a:spcPts val="600"/>
              </a:spcAft>
              <a:buFont typeface="Arial" panose="020B0604020202020204" pitchFamily="34" charset="0"/>
              <a:buChar char="•"/>
            </a:pPr>
            <a:endParaRPr lang="en-US" sz="1100" dirty="0"/>
          </a:p>
        </p:txBody>
      </p:sp>
      <p:pic>
        <p:nvPicPr>
          <p:cNvPr id="8" name="Picture 7">
            <a:extLst>
              <a:ext uri="{FF2B5EF4-FFF2-40B4-BE49-F238E27FC236}">
                <a16:creationId xmlns:a16="http://schemas.microsoft.com/office/drawing/2014/main" id="{8FE60FE7-2673-68A5-B143-710E1AF95C9F}"/>
              </a:ext>
            </a:extLst>
          </p:cNvPr>
          <p:cNvPicPr>
            <a:picLocks noChangeAspect="1"/>
          </p:cNvPicPr>
          <p:nvPr/>
        </p:nvPicPr>
        <p:blipFill>
          <a:blip r:embed="rId2"/>
          <a:stretch>
            <a:fillRect/>
          </a:stretch>
        </p:blipFill>
        <p:spPr>
          <a:xfrm>
            <a:off x="8911988" y="772194"/>
            <a:ext cx="2880182" cy="1618296"/>
          </a:xfrm>
          <a:prstGeom prst="rect">
            <a:avLst/>
          </a:prstGeom>
        </p:spPr>
      </p:pic>
      <p:pic>
        <p:nvPicPr>
          <p:cNvPr id="7" name="Picture 6">
            <a:extLst>
              <a:ext uri="{FF2B5EF4-FFF2-40B4-BE49-F238E27FC236}">
                <a16:creationId xmlns:a16="http://schemas.microsoft.com/office/drawing/2014/main" id="{BC04BC44-5973-A934-6479-46E124638214}"/>
              </a:ext>
            </a:extLst>
          </p:cNvPr>
          <p:cNvPicPr>
            <a:picLocks noChangeAspect="1"/>
          </p:cNvPicPr>
          <p:nvPr/>
        </p:nvPicPr>
        <p:blipFill>
          <a:blip r:embed="rId3"/>
          <a:stretch>
            <a:fillRect/>
          </a:stretch>
        </p:blipFill>
        <p:spPr>
          <a:xfrm>
            <a:off x="6410002" y="3408283"/>
            <a:ext cx="1743398" cy="1743398"/>
          </a:xfrm>
          <a:prstGeom prst="rect">
            <a:avLst/>
          </a:prstGeom>
        </p:spPr>
      </p:pic>
      <p:pic>
        <p:nvPicPr>
          <p:cNvPr id="5" name="Picture 4" descr="A group of people in medical uniforms&#10;&#10;Description automatically generated">
            <a:extLst>
              <a:ext uri="{FF2B5EF4-FFF2-40B4-BE49-F238E27FC236}">
                <a16:creationId xmlns:a16="http://schemas.microsoft.com/office/drawing/2014/main" id="{0A98CCA3-803D-DE98-BC15-7E643290B89D}"/>
              </a:ext>
            </a:extLst>
          </p:cNvPr>
          <p:cNvPicPr>
            <a:picLocks noChangeAspect="1"/>
          </p:cNvPicPr>
          <p:nvPr/>
        </p:nvPicPr>
        <p:blipFill>
          <a:blip r:embed="rId4"/>
          <a:srcRect t="6017" r="-1" b="3458"/>
          <a:stretch/>
        </p:blipFill>
        <p:spPr>
          <a:xfrm>
            <a:off x="9601200" y="4927893"/>
            <a:ext cx="2142700" cy="1086210"/>
          </a:xfrm>
          <a:prstGeom prst="rect">
            <a:avLst/>
          </a:prstGeom>
        </p:spPr>
      </p:pic>
    </p:spTree>
    <p:extLst>
      <p:ext uri="{BB962C8B-B14F-4D97-AF65-F5344CB8AC3E}">
        <p14:creationId xmlns:p14="http://schemas.microsoft.com/office/powerpoint/2010/main" val="1899862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09251F-C160-AC96-E65A-B08593F8B80A}"/>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81F245D-942B-597D-A981-3E6B41E39BBF}"/>
              </a:ext>
            </a:extLst>
          </p:cNvPr>
          <p:cNvSpPr>
            <a:spLocks noGrp="1"/>
          </p:cNvSpPr>
          <p:nvPr>
            <p:ph type="ctrTitle"/>
          </p:nvPr>
        </p:nvSpPr>
        <p:spPr>
          <a:xfrm>
            <a:off x="7665593" y="1562669"/>
            <a:ext cx="4526407" cy="2380681"/>
          </a:xfrm>
        </p:spPr>
        <p:txBody>
          <a:bodyPr vert="horz" lIns="91440" tIns="45720" rIns="91440" bIns="45720" rtlCol="0" anchor="b">
            <a:normAutofit/>
          </a:bodyPr>
          <a:lstStyle/>
          <a:p>
            <a:r>
              <a:rPr lang="en-US" sz="4400" b="1" dirty="0">
                <a:solidFill>
                  <a:schemeClr val="tx1">
                    <a:lumMod val="85000"/>
                    <a:lumOff val="15000"/>
                  </a:schemeClr>
                </a:solidFill>
              </a:rPr>
              <a:t>Medical Legal Consulting</a:t>
            </a:r>
            <a:br>
              <a:rPr lang="en-US" sz="3600" dirty="0">
                <a:solidFill>
                  <a:schemeClr val="tx1">
                    <a:lumMod val="85000"/>
                    <a:lumOff val="15000"/>
                  </a:schemeClr>
                </a:solidFill>
              </a:rPr>
            </a:br>
            <a:endParaRPr lang="en-US" sz="3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AA63A61A-B644-E854-1DFC-5EED0501C314}"/>
              </a:ext>
            </a:extLst>
          </p:cNvPr>
          <p:cNvPicPr>
            <a:picLocks noChangeAspect="1"/>
          </p:cNvPicPr>
          <p:nvPr/>
        </p:nvPicPr>
        <p:blipFill>
          <a:blip r:embed="rId3"/>
          <a:srcRect b="10535"/>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2" name="TextBox 1">
            <a:extLst>
              <a:ext uri="{FF2B5EF4-FFF2-40B4-BE49-F238E27FC236}">
                <a16:creationId xmlns:a16="http://schemas.microsoft.com/office/drawing/2014/main" id="{C76BF17A-6917-2637-20D1-E8596728355B}"/>
              </a:ext>
            </a:extLst>
          </p:cNvPr>
          <p:cNvSpPr txBox="1"/>
          <p:nvPr/>
        </p:nvSpPr>
        <p:spPr>
          <a:xfrm>
            <a:off x="6915150" y="1971674"/>
            <a:ext cx="5276850" cy="4794885"/>
          </a:xfrm>
          <a:prstGeom prst="rect">
            <a:avLst/>
          </a:prstGeom>
        </p:spPr>
        <p:txBody>
          <a:bodyPr vert="horz" lIns="91440" tIns="45720" rIns="91440" bIns="45720" rtlCol="0">
            <a:normAutofit/>
          </a:bodyPr>
          <a:lstStyle/>
          <a:p>
            <a:pPr marL="114300">
              <a:lnSpc>
                <a:spcPct val="90000"/>
              </a:lnSpc>
              <a:spcAft>
                <a:spcPts val="600"/>
              </a:spcAft>
            </a:pPr>
            <a:endParaRPr lang="en-US" sz="2000" dirty="0"/>
          </a:p>
        </p:txBody>
      </p:sp>
    </p:spTree>
    <p:extLst>
      <p:ext uri="{BB962C8B-B14F-4D97-AF65-F5344CB8AC3E}">
        <p14:creationId xmlns:p14="http://schemas.microsoft.com/office/powerpoint/2010/main" val="367054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E214EF-7A04-E984-6E46-C1E31E10A53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3" name="Title 2">
            <a:extLst>
              <a:ext uri="{FF2B5EF4-FFF2-40B4-BE49-F238E27FC236}">
                <a16:creationId xmlns:a16="http://schemas.microsoft.com/office/drawing/2014/main" id="{FA0B2D74-D0DE-C5FE-A689-787740B51B9D}"/>
              </a:ext>
            </a:extLst>
          </p:cNvPr>
          <p:cNvSpPr>
            <a:spLocks noGrp="1"/>
          </p:cNvSpPr>
          <p:nvPr>
            <p:ph type="ctrTitle"/>
          </p:nvPr>
        </p:nvSpPr>
        <p:spPr>
          <a:xfrm>
            <a:off x="274190" y="102869"/>
            <a:ext cx="7472381" cy="1177291"/>
          </a:xfrm>
        </p:spPr>
        <p:txBody>
          <a:bodyPr vert="horz" lIns="91440" tIns="45720" rIns="91440" bIns="45720" rtlCol="0" anchor="ctr">
            <a:normAutofit/>
          </a:bodyPr>
          <a:lstStyle/>
          <a:p>
            <a:r>
              <a:rPr lang="en-US" sz="3600" b="1" dirty="0"/>
              <a:t>I don’t think I am qualified to be a </a:t>
            </a:r>
            <a:br>
              <a:rPr lang="en-US" sz="3600" b="1" dirty="0"/>
            </a:br>
            <a:r>
              <a:rPr lang="en-US" sz="3600" b="1" dirty="0"/>
              <a:t>medical-legal consultant…</a:t>
            </a:r>
          </a:p>
        </p:txBody>
      </p:sp>
      <p:sp>
        <p:nvSpPr>
          <p:cNvPr id="4" name="TextBox 3">
            <a:extLst>
              <a:ext uri="{FF2B5EF4-FFF2-40B4-BE49-F238E27FC236}">
                <a16:creationId xmlns:a16="http://schemas.microsoft.com/office/drawing/2014/main" id="{5E25E267-BC6C-B682-CC24-24325E864E9D}"/>
              </a:ext>
            </a:extLst>
          </p:cNvPr>
          <p:cNvSpPr txBox="1"/>
          <p:nvPr/>
        </p:nvSpPr>
        <p:spPr>
          <a:xfrm>
            <a:off x="402336" y="1310640"/>
            <a:ext cx="7070045" cy="4693919"/>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t>If you are a healthcare professional who has been practicing for a long enough time to become a SME, YOU CAN BECOME A MEDICAL-LEGAL CONSULTANT | EXPERT WITNESS</a:t>
            </a:r>
          </a:p>
          <a:p>
            <a:pPr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Very important to understand the dynamics of your role as a clinician and understand what the standard of care is</a:t>
            </a:r>
          </a:p>
          <a:p>
            <a:pPr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You DON’T need to necessarily obtain training from a legal studies course</a:t>
            </a:r>
          </a:p>
          <a:p>
            <a:pPr marL="57150">
              <a:lnSpc>
                <a:spcPct val="90000"/>
              </a:lnSpc>
              <a:spcAft>
                <a:spcPts val="600"/>
              </a:spcAft>
            </a:pPr>
            <a:endParaRPr lang="en-US" sz="2000" dirty="0"/>
          </a:p>
          <a:p>
            <a:pPr marL="285750" indent="-228600">
              <a:lnSpc>
                <a:spcPct val="90000"/>
              </a:lnSpc>
              <a:spcAft>
                <a:spcPts val="600"/>
              </a:spcAft>
              <a:buFont typeface="Arial" panose="020B0604020202020204" pitchFamily="34" charset="0"/>
              <a:buChar char="•"/>
            </a:pPr>
            <a:r>
              <a:rPr lang="en-US" sz="2000" u="sng" dirty="0"/>
              <a:t>Key Qualifications that would make you more competitive to Law Firms</a:t>
            </a:r>
            <a:r>
              <a:rPr lang="en-US" sz="2000" dirty="0"/>
              <a:t>:</a:t>
            </a:r>
          </a:p>
          <a:p>
            <a:pPr marL="857250" lvl="1" indent="-342900">
              <a:lnSpc>
                <a:spcPct val="90000"/>
              </a:lnSpc>
              <a:spcAft>
                <a:spcPts val="600"/>
              </a:spcAft>
              <a:buFont typeface="Courier New" panose="02070309020205020404" pitchFamily="49" charset="0"/>
              <a:buChar char="o"/>
            </a:pPr>
            <a:r>
              <a:rPr lang="en-US" sz="2000" dirty="0"/>
              <a:t>Doctorate degree, CAQ, SME, lecturer, part time academia, professional publications, health law training, student preceptor, mentor training, onboarding in your healthcare system</a:t>
            </a:r>
          </a:p>
          <a:p>
            <a:pPr indent="-228600">
              <a:lnSpc>
                <a:spcPct val="90000"/>
              </a:lnSpc>
              <a:spcAft>
                <a:spcPts val="600"/>
              </a:spcAft>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5E02BB52-26ED-39CD-A8B5-44838EF87649}"/>
              </a:ext>
            </a:extLst>
          </p:cNvPr>
          <p:cNvPicPr>
            <a:picLocks noChangeAspect="1"/>
          </p:cNvPicPr>
          <p:nvPr/>
        </p:nvPicPr>
        <p:blipFill>
          <a:blip r:embed="rId2"/>
          <a:stretch>
            <a:fillRect/>
          </a:stretch>
        </p:blipFill>
        <p:spPr>
          <a:xfrm>
            <a:off x="7746571" y="643468"/>
            <a:ext cx="3755602" cy="2545005"/>
          </a:xfrm>
          <a:prstGeom prst="rect">
            <a:avLst/>
          </a:prstGeom>
        </p:spPr>
      </p:pic>
      <p:pic>
        <p:nvPicPr>
          <p:cNvPr id="6" name="Picture 5">
            <a:extLst>
              <a:ext uri="{FF2B5EF4-FFF2-40B4-BE49-F238E27FC236}">
                <a16:creationId xmlns:a16="http://schemas.microsoft.com/office/drawing/2014/main" id="{BB7672B4-F363-45CC-C00E-B4423B52DBE3}"/>
              </a:ext>
            </a:extLst>
          </p:cNvPr>
          <p:cNvPicPr>
            <a:picLocks noChangeAspect="1"/>
          </p:cNvPicPr>
          <p:nvPr/>
        </p:nvPicPr>
        <p:blipFill>
          <a:blip r:embed="rId3"/>
          <a:stretch>
            <a:fillRect/>
          </a:stretch>
        </p:blipFill>
        <p:spPr>
          <a:xfrm>
            <a:off x="8537403" y="3657600"/>
            <a:ext cx="2173938" cy="2585510"/>
          </a:xfrm>
          <a:prstGeom prst="rect">
            <a:avLst/>
          </a:prstGeom>
        </p:spPr>
      </p:pic>
    </p:spTree>
    <p:extLst>
      <p:ext uri="{BB962C8B-B14F-4D97-AF65-F5344CB8AC3E}">
        <p14:creationId xmlns:p14="http://schemas.microsoft.com/office/powerpoint/2010/main" val="1785508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E8AE48-6103-E47E-A06B-7658570A057E}"/>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43F1729A-CC5A-6760-54ED-556E061B8925}"/>
              </a:ext>
            </a:extLst>
          </p:cNvPr>
          <p:cNvSpPr>
            <a:spLocks noGrp="1"/>
          </p:cNvSpPr>
          <p:nvPr>
            <p:ph type="ctrTitle"/>
          </p:nvPr>
        </p:nvSpPr>
        <p:spPr>
          <a:xfrm>
            <a:off x="1137034" y="609597"/>
            <a:ext cx="9392421" cy="1330841"/>
          </a:xfrm>
        </p:spPr>
        <p:txBody>
          <a:bodyPr vert="horz" lIns="91440" tIns="45720" rIns="91440" bIns="45720" rtlCol="0" anchor="ctr">
            <a:normAutofit/>
          </a:bodyPr>
          <a:lstStyle/>
          <a:p>
            <a:r>
              <a:rPr lang="en-US" sz="4400" b="1" kern="1200" dirty="0">
                <a:solidFill>
                  <a:schemeClr val="tx1"/>
                </a:solidFill>
                <a:latin typeface="+mj-lt"/>
                <a:ea typeface="+mj-ea"/>
                <a:cs typeface="+mj-cs"/>
              </a:rPr>
              <a:t>Healthcare Law Training</a:t>
            </a:r>
          </a:p>
        </p:txBody>
      </p:sp>
      <p:sp>
        <p:nvSpPr>
          <p:cNvPr id="4" name="TextBox 3">
            <a:extLst>
              <a:ext uri="{FF2B5EF4-FFF2-40B4-BE49-F238E27FC236}">
                <a16:creationId xmlns:a16="http://schemas.microsoft.com/office/drawing/2014/main" id="{E1F5CDCB-CE3E-BF44-158A-9E3C7ABABC06}"/>
              </a:ext>
            </a:extLst>
          </p:cNvPr>
          <p:cNvSpPr txBox="1"/>
          <p:nvPr/>
        </p:nvSpPr>
        <p:spPr>
          <a:xfrm>
            <a:off x="142875" y="2198363"/>
            <a:ext cx="6576492" cy="465963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u="sng" dirty="0"/>
              <a:t>Essential Traits</a:t>
            </a:r>
            <a:r>
              <a:rPr lang="en-US" sz="2000" dirty="0"/>
              <a:t>: </a:t>
            </a:r>
          </a:p>
          <a:p>
            <a:pPr marL="857250" lvl="1" indent="-228600">
              <a:lnSpc>
                <a:spcPct val="90000"/>
              </a:lnSpc>
              <a:spcAft>
                <a:spcPts val="600"/>
              </a:spcAft>
              <a:buFont typeface="Arial" panose="020B0604020202020204" pitchFamily="34" charset="0"/>
              <a:buChar char="•"/>
            </a:pPr>
            <a:r>
              <a:rPr lang="en-US" sz="2000" dirty="0"/>
              <a:t>professional, ethical, organized, punctual, educated, task oriented, conscientious, concise, great interpersonal skills</a:t>
            </a:r>
          </a:p>
          <a:p>
            <a:pPr marL="514350" lvl="1"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It starts with one case, one opportunity and you can build from there</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u="sng" dirty="0"/>
              <a:t>Training through many different types of course</a:t>
            </a:r>
            <a:r>
              <a:rPr lang="en-US" sz="2000" dirty="0"/>
              <a:t>:</a:t>
            </a:r>
          </a:p>
          <a:p>
            <a:pPr marL="857250" lvl="1" indent="-228600">
              <a:lnSpc>
                <a:spcPct val="90000"/>
              </a:lnSpc>
              <a:spcAft>
                <a:spcPts val="600"/>
              </a:spcAft>
              <a:buFont typeface="Arial" panose="020B0604020202020204" pitchFamily="34" charset="0"/>
              <a:buChar char="•"/>
            </a:pPr>
            <a:r>
              <a:rPr lang="en-US" sz="2000" dirty="0"/>
              <a:t>Expert witness training programs</a:t>
            </a:r>
          </a:p>
          <a:p>
            <a:pPr marL="857250" lvl="1" indent="-228600">
              <a:lnSpc>
                <a:spcPct val="90000"/>
              </a:lnSpc>
              <a:spcAft>
                <a:spcPts val="600"/>
              </a:spcAft>
              <a:buFont typeface="Arial" panose="020B0604020202020204" pitchFamily="34" charset="0"/>
              <a:buChar char="•"/>
            </a:pPr>
            <a:r>
              <a:rPr lang="en-US" sz="2000" dirty="0"/>
              <a:t>Medical Legal Consultant studies certificate</a:t>
            </a:r>
          </a:p>
          <a:p>
            <a:pPr marL="857250" lvl="1" indent="-228600">
              <a:lnSpc>
                <a:spcPct val="90000"/>
              </a:lnSpc>
              <a:spcAft>
                <a:spcPts val="600"/>
              </a:spcAft>
              <a:buFont typeface="Arial" panose="020B0604020202020204" pitchFamily="34" charset="0"/>
              <a:buChar char="•"/>
            </a:pPr>
            <a:r>
              <a:rPr lang="en-US" sz="2000" dirty="0"/>
              <a:t>Healthcare Law through doctorate or multiple universities</a:t>
            </a:r>
          </a:p>
          <a:p>
            <a:pPr indent="-228600">
              <a:lnSpc>
                <a:spcPct val="90000"/>
              </a:lnSpc>
              <a:spcAft>
                <a:spcPts val="600"/>
              </a:spcAft>
              <a:buFont typeface="Arial" panose="020B0604020202020204" pitchFamily="34" charset="0"/>
              <a:buChar char="•"/>
            </a:pPr>
            <a:endParaRPr lang="en-US" sz="1600" dirty="0"/>
          </a:p>
        </p:txBody>
      </p:sp>
      <p:pic>
        <p:nvPicPr>
          <p:cNvPr id="2" name="Picture 1">
            <a:extLst>
              <a:ext uri="{FF2B5EF4-FFF2-40B4-BE49-F238E27FC236}">
                <a16:creationId xmlns:a16="http://schemas.microsoft.com/office/drawing/2014/main" id="{99606E81-FEDA-0948-A11E-917EB17AC99E}"/>
              </a:ext>
            </a:extLst>
          </p:cNvPr>
          <p:cNvPicPr>
            <a:picLocks noChangeAspect="1"/>
          </p:cNvPicPr>
          <p:nvPr/>
        </p:nvPicPr>
        <p:blipFill>
          <a:blip r:embed="rId2"/>
          <a:stretch>
            <a:fillRect/>
          </a:stretch>
        </p:blipFill>
        <p:spPr>
          <a:xfrm>
            <a:off x="6719367" y="2469605"/>
            <a:ext cx="4788505" cy="3186532"/>
          </a:xfrm>
          <a:prstGeom prst="rect">
            <a:avLst/>
          </a:prstGeom>
        </p:spPr>
      </p:pic>
      <p:sp>
        <p:nvSpPr>
          <p:cNvPr id="28" name="Freeform: Shape 27">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76879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0E7C07-0ACA-E11D-E448-D23A18BB64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83F3DA-C20F-58D5-5EB2-47AACC238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CD0BC54-F686-61E7-3B71-69DBD6A51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0059D5D-F0BD-C670-57FF-7E95E7788D06}"/>
              </a:ext>
            </a:extLst>
          </p:cNvPr>
          <p:cNvSpPr txBox="1"/>
          <p:nvPr/>
        </p:nvSpPr>
        <p:spPr>
          <a:xfrm>
            <a:off x="685800" y="288757"/>
            <a:ext cx="11330794" cy="646331"/>
          </a:xfrm>
          <a:prstGeom prst="rect">
            <a:avLst/>
          </a:prstGeom>
          <a:noFill/>
        </p:spPr>
        <p:txBody>
          <a:bodyPr wrap="none" rtlCol="0">
            <a:spAutoFit/>
          </a:bodyPr>
          <a:lstStyle/>
          <a:p>
            <a:pPr algn="ctr"/>
            <a:r>
              <a:rPr lang="en-US" sz="3600" dirty="0"/>
              <a:t>Ethical Guidelines to follow as Medical Legal Consultant</a:t>
            </a:r>
          </a:p>
        </p:txBody>
      </p:sp>
      <p:sp>
        <p:nvSpPr>
          <p:cNvPr id="5" name="TextBox 4">
            <a:extLst>
              <a:ext uri="{FF2B5EF4-FFF2-40B4-BE49-F238E27FC236}">
                <a16:creationId xmlns:a16="http://schemas.microsoft.com/office/drawing/2014/main" id="{2B489297-EFD9-A5F8-2E86-86A750D83E3B}"/>
              </a:ext>
            </a:extLst>
          </p:cNvPr>
          <p:cNvSpPr txBox="1"/>
          <p:nvPr/>
        </p:nvSpPr>
        <p:spPr>
          <a:xfrm>
            <a:off x="1374231" y="1053157"/>
            <a:ext cx="9468728" cy="621708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As an Expert Witness you must testify to what you believe is the truth and focus on the facts with an eye on the standard of care (at the national level) as it relates to a  clinician - </a:t>
            </a:r>
            <a:r>
              <a:rPr lang="en-US" sz="2000" dirty="0">
                <a:effectLst/>
                <a:latin typeface="Calibri" panose="020F0502020204030204" pitchFamily="34" charset="0"/>
                <a:cs typeface="Calibri" panose="020F0502020204030204" pitchFamily="34" charset="0"/>
              </a:rPr>
              <a:t>“What a provider with similar credential, experience and training would be expected reasonably to know and do under same or similar circumstances.” </a:t>
            </a:r>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highlight>
                  <a:srgbClr val="FFFF00"/>
                </a:highlight>
                <a:latin typeface="Calibri" panose="020F0502020204030204" pitchFamily="34" charset="0"/>
                <a:cs typeface="Calibri" panose="020F0502020204030204" pitchFamily="34" charset="0"/>
              </a:rPr>
              <a:t>Thorough, Fair, and Impartial</a:t>
            </a:r>
          </a:p>
          <a:p>
            <a:pPr marL="285750" indent="-285750">
              <a:buFont typeface="Arial" panose="020B0604020202020204" pitchFamily="34" charset="0"/>
              <a:buChar char="•"/>
            </a:pPr>
            <a:endParaRPr lang="en-US" sz="2000" dirty="0">
              <a:highlight>
                <a:srgbClr val="FFFF00"/>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Avoid personal, financial, or professional influence that may impact your compensation</a:t>
            </a:r>
          </a:p>
          <a:p>
            <a:pPr marL="285750" indent="-285750">
              <a:buFont typeface="Arial" panose="020B0604020202020204" pitchFamily="34" charset="0"/>
              <a:buChar char="•"/>
            </a:pPr>
            <a:endParaRPr lang="en-US" sz="2000" dirty="0">
              <a:highlight>
                <a:srgbClr val="FFFF00"/>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highlight>
                <a:srgbClr val="FFFF00"/>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highlight>
                <a:srgbClr val="FFFF00"/>
              </a:highlight>
              <a:latin typeface="Calibri" panose="020F0502020204030204" pitchFamily="34" charset="0"/>
              <a:cs typeface="Calibri" panose="020F0502020204030204" pitchFamily="34" charset="0"/>
            </a:endParaRPr>
          </a:p>
          <a:p>
            <a:endParaRPr lang="en-US" dirty="0">
              <a:highlight>
                <a:srgbClr val="FFFF00"/>
              </a:highlight>
            </a:endParaRPr>
          </a:p>
          <a:p>
            <a:endParaRPr lang="en-US" dirty="0"/>
          </a:p>
          <a:p>
            <a:pPr marL="285750" indent="-285750">
              <a:buFont typeface="Arial" panose="020B0604020202020204" pitchFamily="34" charset="0"/>
              <a:buChar char="•"/>
            </a:pPr>
            <a:endParaRPr lang="en-US" dirty="0"/>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8" name="Picture 7" descr="A person in blue scrubs holding her hand to her mouth&#10;&#10;Description automatically generated">
            <a:extLst>
              <a:ext uri="{FF2B5EF4-FFF2-40B4-BE49-F238E27FC236}">
                <a16:creationId xmlns:a16="http://schemas.microsoft.com/office/drawing/2014/main" id="{D488EEEF-A3F6-A514-68AD-B117A77041BA}"/>
              </a:ext>
            </a:extLst>
          </p:cNvPr>
          <p:cNvPicPr>
            <a:picLocks noChangeAspect="1"/>
          </p:cNvPicPr>
          <p:nvPr/>
        </p:nvPicPr>
        <p:blipFill>
          <a:blip r:embed="rId2"/>
          <a:stretch>
            <a:fillRect/>
          </a:stretch>
        </p:blipFill>
        <p:spPr>
          <a:xfrm>
            <a:off x="1586915" y="4302042"/>
            <a:ext cx="9230854" cy="2391630"/>
          </a:xfrm>
          <a:prstGeom prst="rect">
            <a:avLst/>
          </a:prstGeom>
        </p:spPr>
      </p:pic>
    </p:spTree>
    <p:extLst>
      <p:ext uri="{BB962C8B-B14F-4D97-AF65-F5344CB8AC3E}">
        <p14:creationId xmlns:p14="http://schemas.microsoft.com/office/powerpoint/2010/main" val="36887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417AACA-58A6-003F-E5A2-E7837BEC3527}"/>
              </a:ext>
            </a:extLst>
          </p:cNvPr>
          <p:cNvSpPr>
            <a:spLocks noGrp="1"/>
          </p:cNvSpPr>
          <p:nvPr>
            <p:ph type="title"/>
          </p:nvPr>
        </p:nvSpPr>
        <p:spPr>
          <a:xfrm>
            <a:off x="1137034" y="609597"/>
            <a:ext cx="9392421" cy="1330841"/>
          </a:xfrm>
        </p:spPr>
        <p:txBody>
          <a:bodyPr>
            <a:normAutofit/>
          </a:bodyPr>
          <a:lstStyle/>
          <a:p>
            <a:pPr algn="ctr"/>
            <a:r>
              <a:rPr lang="en-US" dirty="0">
                <a:cs typeface="Calibri" panose="020F0502020204030204" pitchFamily="34" charset="0"/>
              </a:rPr>
              <a:t>Medical Malpractice Defined</a:t>
            </a:r>
          </a:p>
        </p:txBody>
      </p:sp>
      <p:sp>
        <p:nvSpPr>
          <p:cNvPr id="3" name="Content Placeholder 2">
            <a:extLst>
              <a:ext uri="{FF2B5EF4-FFF2-40B4-BE49-F238E27FC236}">
                <a16:creationId xmlns:a16="http://schemas.microsoft.com/office/drawing/2014/main" id="{F3051B53-85DE-B0F8-44CA-B102332246B2}"/>
              </a:ext>
            </a:extLst>
          </p:cNvPr>
          <p:cNvSpPr>
            <a:spLocks noGrp="1"/>
          </p:cNvSpPr>
          <p:nvPr>
            <p:ph idx="1"/>
          </p:nvPr>
        </p:nvSpPr>
        <p:spPr>
          <a:xfrm>
            <a:off x="304800" y="2198362"/>
            <a:ext cx="5791200" cy="3917773"/>
          </a:xfrm>
        </p:spPr>
        <p:txBody>
          <a:bodyPr>
            <a:normAutofit/>
          </a:bodyPr>
          <a:lstStyle/>
          <a:p>
            <a:r>
              <a:rPr lang="en-US" sz="2000" dirty="0">
                <a:effectLst/>
                <a:latin typeface="+mj-lt"/>
                <a:cs typeface="Calibri" panose="020F0502020204030204" pitchFamily="34" charset="0"/>
              </a:rPr>
              <a:t>Medical Malpractice is generally defined as </a:t>
            </a:r>
            <a:r>
              <a:rPr lang="en-US" sz="2000" b="1" u="sng" dirty="0">
                <a:effectLst/>
                <a:latin typeface="+mj-lt"/>
                <a:cs typeface="Calibri" panose="020F0502020204030204" pitchFamily="34" charset="0"/>
              </a:rPr>
              <a:t>medical negligence </a:t>
            </a:r>
            <a:r>
              <a:rPr lang="en-US" sz="2000" dirty="0">
                <a:effectLst/>
                <a:latin typeface="+mj-lt"/>
                <a:cs typeface="Calibri" panose="020F0502020204030204" pitchFamily="34" charset="0"/>
              </a:rPr>
              <a:t>on the part of the clinician, and/or healthcare institution which </a:t>
            </a:r>
            <a:r>
              <a:rPr lang="en-US" sz="2000" b="1" u="sng" dirty="0">
                <a:effectLst/>
                <a:latin typeface="+mj-lt"/>
                <a:cs typeface="Calibri" panose="020F0502020204030204" pitchFamily="34" charset="0"/>
              </a:rPr>
              <a:t>causes </a:t>
            </a:r>
            <a:r>
              <a:rPr lang="en-US" sz="2000" dirty="0">
                <a:effectLst/>
                <a:latin typeface="+mj-lt"/>
                <a:cs typeface="Calibri" panose="020F0502020204030204" pitchFamily="34" charset="0"/>
              </a:rPr>
              <a:t>physical or emotional </a:t>
            </a:r>
            <a:r>
              <a:rPr lang="en-US" sz="2000" dirty="0">
                <a:latin typeface="+mj-lt"/>
                <a:cs typeface="Calibri" panose="020F0502020204030204" pitchFamily="34" charset="0"/>
              </a:rPr>
              <a:t>d</a:t>
            </a:r>
            <a:r>
              <a:rPr lang="en-US" sz="2000" dirty="0">
                <a:effectLst/>
                <a:latin typeface="+mj-lt"/>
                <a:cs typeface="Calibri" panose="020F0502020204030204" pitchFamily="34" charset="0"/>
              </a:rPr>
              <a:t>amage to the patient</a:t>
            </a:r>
          </a:p>
          <a:p>
            <a:r>
              <a:rPr lang="en-US" sz="2000" dirty="0">
                <a:effectLst/>
                <a:latin typeface="+mj-lt"/>
                <a:cs typeface="Calibri" panose="020F0502020204030204" pitchFamily="34" charset="0"/>
              </a:rPr>
              <a:t>Personal or Institutional</a:t>
            </a:r>
          </a:p>
          <a:p>
            <a:endParaRPr lang="en-US" sz="2000" dirty="0">
              <a:effectLst/>
              <a:latin typeface="+mj-lt"/>
              <a:cs typeface="Calibri" panose="020F0502020204030204" pitchFamily="34" charset="0"/>
            </a:endParaRPr>
          </a:p>
          <a:p>
            <a:pPr marL="0" indent="0">
              <a:buNone/>
            </a:pPr>
            <a:endParaRPr lang="en-US" sz="2000" dirty="0"/>
          </a:p>
        </p:txBody>
      </p:sp>
      <p:pic>
        <p:nvPicPr>
          <p:cNvPr id="5" name="Picture 4" descr="A gavel and stethoscope on a black surface&#10;&#10;Description automatically generated">
            <a:extLst>
              <a:ext uri="{FF2B5EF4-FFF2-40B4-BE49-F238E27FC236}">
                <a16:creationId xmlns:a16="http://schemas.microsoft.com/office/drawing/2014/main" id="{CD6AB671-5C90-34FF-8A3F-5898F8D8F6BD}"/>
              </a:ext>
            </a:extLst>
          </p:cNvPr>
          <p:cNvPicPr>
            <a:picLocks noChangeAspect="1"/>
          </p:cNvPicPr>
          <p:nvPr/>
        </p:nvPicPr>
        <p:blipFill>
          <a:blip r:embed="rId2"/>
          <a:stretch>
            <a:fillRect/>
          </a:stretch>
        </p:blipFill>
        <p:spPr>
          <a:xfrm>
            <a:off x="6719367" y="2469605"/>
            <a:ext cx="4788505" cy="3186532"/>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49981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6CDBE3-A401-CF84-8713-45DF02A2B48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C57A3ED-A668-76FD-BDD1-6F6450BD1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AF649C4-8265-4E6B-1F54-C99B0172A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F5FBF92B-643E-48E0-2DA7-1155394D455A}"/>
              </a:ext>
            </a:extLst>
          </p:cNvPr>
          <p:cNvSpPr>
            <a:spLocks noGrp="1"/>
          </p:cNvSpPr>
          <p:nvPr>
            <p:ph type="ctrTitle"/>
          </p:nvPr>
        </p:nvSpPr>
        <p:spPr>
          <a:xfrm>
            <a:off x="529870" y="1066423"/>
            <a:ext cx="11129211" cy="826921"/>
          </a:xfrm>
        </p:spPr>
        <p:txBody>
          <a:bodyPr>
            <a:normAutofit fontScale="90000"/>
          </a:bodyPr>
          <a:lstStyle/>
          <a:p>
            <a:r>
              <a:rPr lang="en-US" sz="3600" b="1" dirty="0"/>
              <a:t>The Role of the Medical Legal Consultant</a:t>
            </a:r>
            <a:br>
              <a:rPr lang="en-US" sz="3600" dirty="0"/>
            </a:br>
            <a:br>
              <a:rPr lang="en-US" sz="3600" dirty="0"/>
            </a:br>
            <a:r>
              <a:rPr lang="en-US" sz="2700" dirty="0">
                <a:highlight>
                  <a:srgbClr val="FFFF00"/>
                </a:highlight>
                <a:latin typeface="Calibri" panose="020F0502020204030204" pitchFamily="34" charset="0"/>
                <a:cs typeface="Calibri" panose="020F0502020204030204" pitchFamily="34" charset="0"/>
              </a:rPr>
              <a:t>Must establish the standard of care, duty and if there was a breech in that duty</a:t>
            </a:r>
            <a:br>
              <a:rPr lang="en-US" sz="1050" dirty="0">
                <a:latin typeface="Calibri" panose="020F0502020204030204" pitchFamily="34" charset="0"/>
                <a:cs typeface="Calibri" panose="020F0502020204030204" pitchFamily="34" charset="0"/>
              </a:rPr>
            </a:br>
            <a:endParaRPr lang="en-US" sz="3600" dirty="0"/>
          </a:p>
        </p:txBody>
      </p:sp>
      <p:graphicFrame>
        <p:nvGraphicFramePr>
          <p:cNvPr id="5" name="TextBox 27">
            <a:extLst>
              <a:ext uri="{FF2B5EF4-FFF2-40B4-BE49-F238E27FC236}">
                <a16:creationId xmlns:a16="http://schemas.microsoft.com/office/drawing/2014/main" id="{D633BD29-5476-0BC2-1E70-B6D5D2D98B8F}"/>
              </a:ext>
            </a:extLst>
          </p:cNvPr>
          <p:cNvGraphicFramePr/>
          <p:nvPr>
            <p:extLst>
              <p:ext uri="{D42A27DB-BD31-4B8C-83A1-F6EECF244321}">
                <p14:modId xmlns:p14="http://schemas.microsoft.com/office/powerpoint/2010/main" val="317261112"/>
              </p:ext>
            </p:extLst>
          </p:nvPr>
        </p:nvGraphicFramePr>
        <p:xfrm>
          <a:off x="74049" y="2036703"/>
          <a:ext cx="11930063" cy="3754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433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B1A828-9938-C19C-E3A4-5D1A7F853A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215BD7-0D49-E97D-919D-7EC10B7D0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27C95C1-9E09-F945-B3CD-242122CF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1611D888-F082-D134-BFD6-51F0A5E8D057}"/>
              </a:ext>
            </a:extLst>
          </p:cNvPr>
          <p:cNvSpPr>
            <a:spLocks noGrp="1"/>
          </p:cNvSpPr>
          <p:nvPr>
            <p:ph type="ctrTitle"/>
          </p:nvPr>
        </p:nvSpPr>
        <p:spPr>
          <a:xfrm>
            <a:off x="1328928" y="868862"/>
            <a:ext cx="10455299" cy="596709"/>
          </a:xfrm>
        </p:spPr>
        <p:txBody>
          <a:bodyPr>
            <a:noAutofit/>
          </a:bodyPr>
          <a:lstStyle/>
          <a:p>
            <a:r>
              <a:rPr lang="en-US" sz="3200" dirty="0"/>
              <a:t>Summary of the Guidelines as a Medical-Legal Consultant </a:t>
            </a:r>
          </a:p>
        </p:txBody>
      </p:sp>
      <p:sp>
        <p:nvSpPr>
          <p:cNvPr id="4" name="TextBox 3">
            <a:extLst>
              <a:ext uri="{FF2B5EF4-FFF2-40B4-BE49-F238E27FC236}">
                <a16:creationId xmlns:a16="http://schemas.microsoft.com/office/drawing/2014/main" id="{7BCF7F6D-F6C3-BE9E-0D49-B080AA1E7808}"/>
              </a:ext>
            </a:extLst>
          </p:cNvPr>
          <p:cNvSpPr txBox="1"/>
          <p:nvPr/>
        </p:nvSpPr>
        <p:spPr>
          <a:xfrm>
            <a:off x="421521" y="2334433"/>
            <a:ext cx="7259439" cy="3785652"/>
          </a:xfrm>
          <a:prstGeom prst="rect">
            <a:avLst/>
          </a:prstGeom>
          <a:noFill/>
        </p:spPr>
        <p:txBody>
          <a:bodyPr wrap="square" rtlCol="0">
            <a:spAutoFit/>
          </a:bodyPr>
          <a:lstStyle/>
          <a:p>
            <a:pPr marL="285750" indent="-285750">
              <a:buFont typeface="Arial" panose="020B0604020202020204" pitchFamily="34" charset="0"/>
              <a:buChar char="•"/>
            </a:pPr>
            <a:r>
              <a:rPr lang="en-US" sz="2000" kern="100" dirty="0">
                <a:effectLst/>
                <a:latin typeface="+mj-lt"/>
                <a:ea typeface="Aptos" panose="020B0004020202020204" pitchFamily="34" charset="0"/>
                <a:cs typeface="Times New Roman" panose="02020603050405020304" pitchFamily="18" charset="0"/>
              </a:rPr>
              <a:t>The Clinician should testify </a:t>
            </a:r>
            <a:r>
              <a:rPr lang="en-US" sz="2000" u="sng" kern="100" dirty="0">
                <a:effectLst/>
                <a:latin typeface="+mj-lt"/>
                <a:ea typeface="Aptos" panose="020B0004020202020204" pitchFamily="34" charset="0"/>
                <a:cs typeface="Times New Roman" panose="02020603050405020304" pitchFamily="18" charset="0"/>
              </a:rPr>
              <a:t>truthfully and consistently</a:t>
            </a:r>
            <a:r>
              <a:rPr lang="en-US" sz="2000" kern="100" dirty="0">
                <a:effectLst/>
                <a:latin typeface="+mj-lt"/>
                <a:ea typeface="Aptos" panose="020B0004020202020204" pitchFamily="34" charset="0"/>
                <a:cs typeface="Times New Roman" panose="02020603050405020304" pitchFamily="18" charset="0"/>
              </a:rPr>
              <a:t>, recognizing his or her testimony may be subject to peer review</a:t>
            </a:r>
          </a:p>
          <a:p>
            <a:endParaRPr lang="en-US" sz="2000" kern="100" dirty="0">
              <a:effectLst/>
              <a:latin typeface="+mj-lt"/>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effectLst/>
                <a:latin typeface="+mj-lt"/>
                <a:ea typeface="Aptos" panose="020B0004020202020204" pitchFamily="34" charset="0"/>
                <a:cs typeface="Times New Roman" panose="02020603050405020304" pitchFamily="18" charset="0"/>
              </a:rPr>
              <a:t>Serve as a professional SME and expert witness and provide expert opinion on professional liability (medical malpractice) cases</a:t>
            </a:r>
          </a:p>
          <a:p>
            <a:pPr marR="0"/>
            <a:endParaRPr lang="en-US" sz="2000" kern="100" dirty="0">
              <a:effectLst/>
              <a:latin typeface="+mj-lt"/>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dirty="0">
                <a:solidFill>
                  <a:srgbClr val="000000"/>
                </a:solidFill>
                <a:latin typeface="+mj-lt"/>
                <a:ea typeface="Times New Roman" panose="02020603050405020304" pitchFamily="18" charset="0"/>
              </a:rPr>
              <a:t>O</a:t>
            </a:r>
            <a:r>
              <a:rPr lang="en-US" sz="2000" dirty="0">
                <a:solidFill>
                  <a:srgbClr val="000000"/>
                </a:solidFill>
                <a:effectLst/>
                <a:latin typeface="+mj-lt"/>
                <a:ea typeface="Times New Roman" panose="02020603050405020304" pitchFamily="18" charset="0"/>
              </a:rPr>
              <a:t>bjective case analysis, meticulous review of medical records, commitment to upholding the standard of care</a:t>
            </a:r>
          </a:p>
          <a:p>
            <a:pPr marR="0"/>
            <a:endParaRPr lang="en-US" sz="2000" dirty="0">
              <a:solidFill>
                <a:srgbClr val="000000"/>
              </a:solidFill>
              <a:effectLst/>
              <a:latin typeface="+mj-lt"/>
              <a:ea typeface="Times New Roman" panose="02020603050405020304" pitchFamily="18" charset="0"/>
            </a:endParaRPr>
          </a:p>
          <a:p>
            <a:pPr marL="285750" marR="0" indent="-285750">
              <a:buFont typeface="Arial" panose="020B0604020202020204" pitchFamily="34" charset="0"/>
              <a:buChar char="•"/>
            </a:pPr>
            <a:r>
              <a:rPr lang="en-US" sz="2000" dirty="0">
                <a:solidFill>
                  <a:srgbClr val="000000"/>
                </a:solidFill>
                <a:effectLst/>
                <a:latin typeface="+mj-lt"/>
                <a:ea typeface="Times New Roman" panose="02020603050405020304" pitchFamily="18" charset="0"/>
              </a:rPr>
              <a:t>Unbiased review of medical negligence claims while adhering to the standards as upheld by your respective profession</a:t>
            </a:r>
          </a:p>
        </p:txBody>
      </p:sp>
      <p:pic>
        <p:nvPicPr>
          <p:cNvPr id="2" name="Picture 1">
            <a:extLst>
              <a:ext uri="{FF2B5EF4-FFF2-40B4-BE49-F238E27FC236}">
                <a16:creationId xmlns:a16="http://schemas.microsoft.com/office/drawing/2014/main" id="{F6AFB06F-82B7-F91F-A9DB-79BE2D7CDF99}"/>
              </a:ext>
            </a:extLst>
          </p:cNvPr>
          <p:cNvPicPr>
            <a:picLocks noChangeAspect="1"/>
          </p:cNvPicPr>
          <p:nvPr/>
        </p:nvPicPr>
        <p:blipFill>
          <a:blip r:embed="rId2"/>
          <a:stretch>
            <a:fillRect/>
          </a:stretch>
        </p:blipFill>
        <p:spPr>
          <a:xfrm>
            <a:off x="8137851" y="2334434"/>
            <a:ext cx="3881335" cy="2866216"/>
          </a:xfrm>
          <a:prstGeom prst="rect">
            <a:avLst/>
          </a:prstGeom>
        </p:spPr>
      </p:pic>
    </p:spTree>
    <p:extLst>
      <p:ext uri="{BB962C8B-B14F-4D97-AF65-F5344CB8AC3E}">
        <p14:creationId xmlns:p14="http://schemas.microsoft.com/office/powerpoint/2010/main" val="287846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6952C-35D8-9D6D-1808-7499CDDB12B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D4F32C-F00B-514C-7F2E-0C2ACD9BE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5347B11-4C03-1EA2-57EA-830143D43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41301E9E-3CC4-5CC7-07BC-514C5DCF836D}"/>
              </a:ext>
            </a:extLst>
          </p:cNvPr>
          <p:cNvSpPr>
            <a:spLocks noGrp="1"/>
          </p:cNvSpPr>
          <p:nvPr>
            <p:ph type="ctrTitle"/>
          </p:nvPr>
        </p:nvSpPr>
        <p:spPr>
          <a:xfrm>
            <a:off x="621792" y="377341"/>
            <a:ext cx="10455299" cy="596709"/>
          </a:xfrm>
        </p:spPr>
        <p:txBody>
          <a:bodyPr>
            <a:noAutofit/>
          </a:bodyPr>
          <a:lstStyle/>
          <a:p>
            <a:r>
              <a:rPr lang="en-US" sz="3200" dirty="0"/>
              <a:t>Summary of the Guidelines as a Medical-Legal Consultant </a:t>
            </a:r>
          </a:p>
        </p:txBody>
      </p:sp>
      <p:sp>
        <p:nvSpPr>
          <p:cNvPr id="4" name="TextBox 3">
            <a:extLst>
              <a:ext uri="{FF2B5EF4-FFF2-40B4-BE49-F238E27FC236}">
                <a16:creationId xmlns:a16="http://schemas.microsoft.com/office/drawing/2014/main" id="{6BB9AECA-0779-BC28-8143-B324287C1244}"/>
              </a:ext>
            </a:extLst>
          </p:cNvPr>
          <p:cNvSpPr txBox="1"/>
          <p:nvPr/>
        </p:nvSpPr>
        <p:spPr>
          <a:xfrm>
            <a:off x="424430" y="1351391"/>
            <a:ext cx="7259439" cy="4093428"/>
          </a:xfrm>
          <a:prstGeom prst="rect">
            <a:avLst/>
          </a:prstGeom>
          <a:noFill/>
        </p:spPr>
        <p:txBody>
          <a:bodyPr wrap="square" rtlCol="0">
            <a:spAutoFit/>
          </a:bodyPr>
          <a:lstStyle/>
          <a:p>
            <a:pPr marL="285750" marR="0" indent="-285750">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Must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have current experience and ongoing knowledge in the areas of clinical that you are testifying </a:t>
            </a:r>
          </a:p>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O</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bjectively evaluate the facts and provide an opinion</a:t>
            </a:r>
          </a:p>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horough, fair and impartial and should not exclude any relevant information </a:t>
            </a:r>
          </a:p>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Do not create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 view favoring either the plaintiff or the defendant</a:t>
            </a:r>
          </a:p>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Evaluation of performance considering generally accepted standards</a:t>
            </a:r>
          </a:p>
        </p:txBody>
      </p:sp>
      <p:pic>
        <p:nvPicPr>
          <p:cNvPr id="2" name="Picture 1">
            <a:extLst>
              <a:ext uri="{FF2B5EF4-FFF2-40B4-BE49-F238E27FC236}">
                <a16:creationId xmlns:a16="http://schemas.microsoft.com/office/drawing/2014/main" id="{929C6C53-9381-6548-A353-FFAA02005F48}"/>
              </a:ext>
            </a:extLst>
          </p:cNvPr>
          <p:cNvPicPr>
            <a:picLocks noChangeAspect="1"/>
          </p:cNvPicPr>
          <p:nvPr/>
        </p:nvPicPr>
        <p:blipFill>
          <a:blip r:embed="rId2"/>
          <a:stretch>
            <a:fillRect/>
          </a:stretch>
        </p:blipFill>
        <p:spPr>
          <a:xfrm>
            <a:off x="8137851" y="2334434"/>
            <a:ext cx="3881335" cy="2866216"/>
          </a:xfrm>
          <a:prstGeom prst="rect">
            <a:avLst/>
          </a:prstGeom>
        </p:spPr>
      </p:pic>
    </p:spTree>
    <p:extLst>
      <p:ext uri="{BB962C8B-B14F-4D97-AF65-F5344CB8AC3E}">
        <p14:creationId xmlns:p14="http://schemas.microsoft.com/office/powerpoint/2010/main" val="173945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CC3EBC-0097-C7CE-53E0-A0A8840FD9D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6142A4A-B76B-E8D2-ECC2-6964C1BD5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3D6EE23-8A59-2DE7-2F90-297157D39F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C040672C-6D66-4720-0360-5539542F9774}"/>
              </a:ext>
            </a:extLst>
          </p:cNvPr>
          <p:cNvSpPr>
            <a:spLocks noGrp="1"/>
          </p:cNvSpPr>
          <p:nvPr>
            <p:ph type="ctrTitle"/>
          </p:nvPr>
        </p:nvSpPr>
        <p:spPr>
          <a:xfrm>
            <a:off x="621792" y="377341"/>
            <a:ext cx="10455299" cy="596709"/>
          </a:xfrm>
        </p:spPr>
        <p:txBody>
          <a:bodyPr>
            <a:noAutofit/>
          </a:bodyPr>
          <a:lstStyle/>
          <a:p>
            <a:r>
              <a:rPr lang="en-US" sz="3200" dirty="0"/>
              <a:t>Summary of the Guidelines as a Medical-Legal Consultant </a:t>
            </a:r>
          </a:p>
        </p:txBody>
      </p:sp>
      <p:sp>
        <p:nvSpPr>
          <p:cNvPr id="4" name="TextBox 3">
            <a:extLst>
              <a:ext uri="{FF2B5EF4-FFF2-40B4-BE49-F238E27FC236}">
                <a16:creationId xmlns:a16="http://schemas.microsoft.com/office/drawing/2014/main" id="{7AE8FD68-7782-1B07-FDEC-4F9D8EDA6AEE}"/>
              </a:ext>
            </a:extLst>
          </p:cNvPr>
          <p:cNvSpPr txBox="1"/>
          <p:nvPr/>
        </p:nvSpPr>
        <p:spPr>
          <a:xfrm>
            <a:off x="424430" y="1351391"/>
            <a:ext cx="7259439" cy="4401205"/>
          </a:xfrm>
          <a:prstGeom prst="rect">
            <a:avLst/>
          </a:prstGeom>
          <a:noFill/>
        </p:spPr>
        <p:txBody>
          <a:bodyPr wrap="square" rtlCol="0">
            <a:spAutoFit/>
          </a:bodyPr>
          <a:lstStyle/>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Do not condemning performance nor condoning performance that may or may not be consistent with or fall below acceptable standards</a:t>
            </a:r>
          </a:p>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A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deviation from a practice standard is </a:t>
            </a:r>
            <a:r>
              <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not always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causally related to a bad outcome</a:t>
            </a:r>
          </a:p>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Make a clear distinction between medical malpractice and the occurrence of unavoidable complications – </a:t>
            </a:r>
            <a:r>
              <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not negligence</a:t>
            </a:r>
          </a:p>
          <a:p>
            <a:pPr marR="0"/>
            <a:endPar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Recognize customary practice and innovation</a:t>
            </a:r>
          </a:p>
          <a:p>
            <a:pPr marR="0"/>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ruthful and consistent</a:t>
            </a:r>
          </a:p>
        </p:txBody>
      </p:sp>
      <p:pic>
        <p:nvPicPr>
          <p:cNvPr id="2" name="Picture 1">
            <a:extLst>
              <a:ext uri="{FF2B5EF4-FFF2-40B4-BE49-F238E27FC236}">
                <a16:creationId xmlns:a16="http://schemas.microsoft.com/office/drawing/2014/main" id="{F8CAD93E-117D-39CB-BF14-988068947D5A}"/>
              </a:ext>
            </a:extLst>
          </p:cNvPr>
          <p:cNvPicPr>
            <a:picLocks noChangeAspect="1"/>
          </p:cNvPicPr>
          <p:nvPr/>
        </p:nvPicPr>
        <p:blipFill>
          <a:blip r:embed="rId2"/>
          <a:stretch>
            <a:fillRect/>
          </a:stretch>
        </p:blipFill>
        <p:spPr>
          <a:xfrm>
            <a:off x="8137851" y="2334434"/>
            <a:ext cx="3881335" cy="2866216"/>
          </a:xfrm>
          <a:prstGeom prst="rect">
            <a:avLst/>
          </a:prstGeom>
        </p:spPr>
      </p:pic>
    </p:spTree>
    <p:extLst>
      <p:ext uri="{BB962C8B-B14F-4D97-AF65-F5344CB8AC3E}">
        <p14:creationId xmlns:p14="http://schemas.microsoft.com/office/powerpoint/2010/main" val="33613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EAB937-CB13-38A0-8A03-C91DDFE996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0AE2A1-BD26-04BE-3230-B70300ED1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55FA8-B3B1-C536-5DB5-6BFC423BC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0B7237B-DBE1-8FDC-6948-4B603F6812B0}"/>
              </a:ext>
            </a:extLst>
          </p:cNvPr>
          <p:cNvSpPr>
            <a:spLocks noGrp="1"/>
          </p:cNvSpPr>
          <p:nvPr>
            <p:ph type="ctrTitle"/>
          </p:nvPr>
        </p:nvSpPr>
        <p:spPr>
          <a:xfrm>
            <a:off x="4387516" y="3945229"/>
            <a:ext cx="7682564" cy="2387600"/>
          </a:xfrm>
        </p:spPr>
        <p:txBody>
          <a:bodyPr>
            <a:noAutofit/>
          </a:bodyPr>
          <a:lstStyle/>
          <a:p>
            <a:pPr algn="l"/>
            <a:br>
              <a:rPr lang="en-US" sz="2000" b="0" i="0" u="none" strike="noStrike" dirty="0">
                <a:solidFill>
                  <a:srgbClr val="000000"/>
                </a:solidFill>
                <a:effectLst/>
                <a:cs typeface="Calibri" panose="020F0502020204030204" pitchFamily="34" charset="0"/>
              </a:rPr>
            </a:b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rPr>
              <a:t>Christopher Cannell </a:t>
            </a:r>
            <a:r>
              <a:rPr lang="en-US" sz="2000" b="0" i="0" u="none" strike="noStrike" dirty="0" err="1">
                <a:solidFill>
                  <a:srgbClr val="000000"/>
                </a:solidFill>
                <a:effectLst/>
                <a:cs typeface="Calibri" panose="020F0502020204030204" pitchFamily="34" charset="0"/>
              </a:rPr>
              <a:t>DMSc</a:t>
            </a:r>
            <a:r>
              <a:rPr lang="en-US" sz="2000" b="0" i="0" u="none" strike="noStrike" dirty="0">
                <a:solidFill>
                  <a:srgbClr val="000000"/>
                </a:solidFill>
                <a:effectLst/>
                <a:cs typeface="Calibri" panose="020F0502020204030204" pitchFamily="34" charset="0"/>
              </a:rPr>
              <a:t>, MPAS, PA-C , DFAAPA</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rPr>
              <a:t>Emergency &amp; Hospital Medicine | Orthopedics</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rPr>
              <a:t>Emergency Medicine CAQ</a:t>
            </a:r>
            <a:br>
              <a:rPr lang="en-US" sz="2000" b="0" i="0" u="none" strike="noStrike" dirty="0">
                <a:solidFill>
                  <a:srgbClr val="000000"/>
                </a:solidFill>
                <a:effectLst/>
                <a:cs typeface="Calibri" panose="020F0502020204030204" pitchFamily="34" charset="0"/>
              </a:rPr>
            </a:br>
            <a:r>
              <a:rPr lang="en-US" sz="2000" b="0" i="0" dirty="0">
                <a:effectLst/>
              </a:rPr>
              <a:t>Senior PA | Clinical Risk Management | Transformational Healthcare Leader | Innovator | Healthcare and Medical Legal Consultant | Lecturer | Educator | SME | AI Analyst | Board Adviser </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rPr>
              <a:t>President of The Academy of PAs in Legal Medicine </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rPr>
              <a:t>BOD Academy of Doctorate PAs &amp; Massachusetts Association of PAs</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rPr>
              <a:t>Advisory Board - Southern California University of Health Sciences  Doctor of Medical Science Program</a:t>
            </a:r>
            <a:br>
              <a:rPr lang="en-US" sz="2000" b="0" i="0" u="none" strike="noStrike" dirty="0">
                <a:solidFill>
                  <a:srgbClr val="000000"/>
                </a:solidFill>
                <a:effectLst/>
                <a:cs typeface="Calibri" panose="020F0502020204030204" pitchFamily="34" charset="0"/>
              </a:rPr>
            </a:b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rPr>
              <a:t>Contact Info: (339) 933-1952 (mobile)</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hlinkClick r:id="rId2"/>
              </a:rPr>
              <a:t>chris@theapcconsultant.com</a:t>
            </a:r>
            <a:r>
              <a:rPr lang="en-US" sz="2000" dirty="0">
                <a:solidFill>
                  <a:srgbClr val="000000"/>
                </a:solidFill>
                <a:cs typeface="Calibri" panose="020F0502020204030204" pitchFamily="34" charset="0"/>
              </a:rPr>
              <a:t> (email)</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hlinkClick r:id="rId3"/>
              </a:rPr>
              <a:t>www.theapcconsultant.com</a:t>
            </a:r>
            <a:br>
              <a:rPr lang="en-US" sz="2000" b="0" i="0" u="none" strike="noStrike" dirty="0">
                <a:solidFill>
                  <a:srgbClr val="000000"/>
                </a:solidFill>
                <a:effectLst/>
                <a:cs typeface="Calibri" panose="020F0502020204030204" pitchFamily="34" charset="0"/>
              </a:rPr>
            </a:br>
            <a:r>
              <a:rPr lang="en-US" sz="2000" b="0" i="0" u="none" strike="noStrike" dirty="0">
                <a:solidFill>
                  <a:srgbClr val="000000"/>
                </a:solidFill>
                <a:effectLst/>
                <a:cs typeface="Calibri" panose="020F0502020204030204" pitchFamily="34" charset="0"/>
                <a:hlinkClick r:id="rId4"/>
              </a:rPr>
              <a:t>https://www.linkedin.com/in/christophercannell/</a:t>
            </a:r>
            <a:br>
              <a:rPr lang="en-US" sz="2000" b="0" i="0" u="none" strike="noStrike" dirty="0">
                <a:solidFill>
                  <a:srgbClr val="000000"/>
                </a:solidFill>
                <a:effectLst/>
                <a:cs typeface="Calibri" panose="020F0502020204030204" pitchFamily="34" charset="0"/>
              </a:rPr>
            </a:br>
            <a:endParaRPr lang="en-US" sz="2000" dirty="0"/>
          </a:p>
        </p:txBody>
      </p:sp>
      <p:pic>
        <p:nvPicPr>
          <p:cNvPr id="7" name="Picture 6" descr="A person in a suit and tie&#10;&#10;Description automatically generated">
            <a:extLst>
              <a:ext uri="{FF2B5EF4-FFF2-40B4-BE49-F238E27FC236}">
                <a16:creationId xmlns:a16="http://schemas.microsoft.com/office/drawing/2014/main" id="{D90F7C50-08CD-EC10-512D-6967A5716551}"/>
              </a:ext>
            </a:extLst>
          </p:cNvPr>
          <p:cNvPicPr>
            <a:picLocks noChangeAspect="1"/>
          </p:cNvPicPr>
          <p:nvPr/>
        </p:nvPicPr>
        <p:blipFill>
          <a:blip r:embed="rId5"/>
          <a:stretch>
            <a:fillRect/>
          </a:stretch>
        </p:blipFill>
        <p:spPr>
          <a:xfrm flipH="1">
            <a:off x="1368741" y="3232442"/>
            <a:ext cx="2068647" cy="3100387"/>
          </a:xfrm>
          <a:prstGeom prst="rect">
            <a:avLst/>
          </a:prstGeom>
        </p:spPr>
      </p:pic>
      <p:pic>
        <p:nvPicPr>
          <p:cNvPr id="8" name="Picture 7" descr="A logo for a lawyer&#10;&#10;Description automatically generated">
            <a:extLst>
              <a:ext uri="{FF2B5EF4-FFF2-40B4-BE49-F238E27FC236}">
                <a16:creationId xmlns:a16="http://schemas.microsoft.com/office/drawing/2014/main" id="{1C6EAC94-0451-2D1D-F8D9-9952E12E9455}"/>
              </a:ext>
            </a:extLst>
          </p:cNvPr>
          <p:cNvPicPr>
            <a:picLocks noChangeAspect="1"/>
          </p:cNvPicPr>
          <p:nvPr/>
        </p:nvPicPr>
        <p:blipFill>
          <a:blip r:embed="rId6"/>
          <a:stretch>
            <a:fillRect/>
          </a:stretch>
        </p:blipFill>
        <p:spPr>
          <a:xfrm>
            <a:off x="544643" y="278652"/>
            <a:ext cx="3842873" cy="2149606"/>
          </a:xfrm>
          <a:prstGeom prst="rect">
            <a:avLst/>
          </a:prstGeom>
        </p:spPr>
      </p:pic>
      <p:pic>
        <p:nvPicPr>
          <p:cNvPr id="9" name="Picture 8">
            <a:extLst>
              <a:ext uri="{FF2B5EF4-FFF2-40B4-BE49-F238E27FC236}">
                <a16:creationId xmlns:a16="http://schemas.microsoft.com/office/drawing/2014/main" id="{0D4C3979-3C33-D918-E199-9D14B84B4405}"/>
              </a:ext>
            </a:extLst>
          </p:cNvPr>
          <p:cNvPicPr>
            <a:picLocks noChangeAspect="1"/>
          </p:cNvPicPr>
          <p:nvPr/>
        </p:nvPicPr>
        <p:blipFill>
          <a:blip r:embed="rId7"/>
          <a:stretch>
            <a:fillRect/>
          </a:stretch>
        </p:blipFill>
        <p:spPr>
          <a:xfrm>
            <a:off x="6507428" y="0"/>
            <a:ext cx="3357562" cy="1880234"/>
          </a:xfrm>
          <a:prstGeom prst="rect">
            <a:avLst/>
          </a:prstGeom>
        </p:spPr>
      </p:pic>
    </p:spTree>
    <p:extLst>
      <p:ext uri="{BB962C8B-B14F-4D97-AF65-F5344CB8AC3E}">
        <p14:creationId xmlns:p14="http://schemas.microsoft.com/office/powerpoint/2010/main" val="147367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B49AF-F448-E5DA-A64A-9AC2CE249C1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79A235F-CAAF-9EDA-13DF-91CEEE04078C}"/>
              </a:ext>
            </a:extLst>
          </p:cNvPr>
          <p:cNvSpPr>
            <a:spLocks noGrp="1"/>
          </p:cNvSpPr>
          <p:nvPr>
            <p:ph type="ctrTitle"/>
          </p:nvPr>
        </p:nvSpPr>
        <p:spPr>
          <a:xfrm>
            <a:off x="1186877" y="378056"/>
            <a:ext cx="9392421" cy="1330841"/>
          </a:xfrm>
        </p:spPr>
        <p:txBody>
          <a:bodyPr vert="horz" lIns="91440" tIns="45720" rIns="91440" bIns="45720" rtlCol="0" anchor="ctr">
            <a:normAutofit/>
          </a:bodyPr>
          <a:lstStyle/>
          <a:p>
            <a:r>
              <a:rPr lang="en-US" sz="4400" kern="1200" dirty="0">
                <a:solidFill>
                  <a:schemeClr val="tx1"/>
                </a:solidFill>
                <a:latin typeface="+mj-lt"/>
                <a:ea typeface="+mj-ea"/>
                <a:cs typeface="+mj-cs"/>
              </a:rPr>
              <a:t>Summary of the Guidelines as a Medical-Legal Consultant </a:t>
            </a:r>
          </a:p>
        </p:txBody>
      </p:sp>
      <p:sp>
        <p:nvSpPr>
          <p:cNvPr id="4" name="TextBox 3">
            <a:extLst>
              <a:ext uri="{FF2B5EF4-FFF2-40B4-BE49-F238E27FC236}">
                <a16:creationId xmlns:a16="http://schemas.microsoft.com/office/drawing/2014/main" id="{CC01EB41-0500-934F-DB0C-FCD0B7266E0B}"/>
              </a:ext>
            </a:extLst>
          </p:cNvPr>
          <p:cNvSpPr txBox="1"/>
          <p:nvPr/>
        </p:nvSpPr>
        <p:spPr>
          <a:xfrm>
            <a:off x="187859" y="1504737"/>
            <a:ext cx="6343650" cy="453105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endParaRPr lang="en-US" sz="2000" dirty="0">
              <a:effectLst/>
            </a:endParaRPr>
          </a:p>
          <a:p>
            <a:pPr marL="285750" marR="0" indent="-228600">
              <a:lnSpc>
                <a:spcPct val="90000"/>
              </a:lnSpc>
              <a:spcAft>
                <a:spcPts val="600"/>
              </a:spcAft>
              <a:buFont typeface="Arial" panose="020B0604020202020204" pitchFamily="34" charset="0"/>
              <a:buChar char="•"/>
            </a:pPr>
            <a:r>
              <a:rPr lang="en-US" sz="2000" dirty="0"/>
              <a:t>Vastly important</a:t>
            </a:r>
            <a:r>
              <a:rPr lang="en-US" sz="2000" dirty="0">
                <a:effectLst/>
              </a:rPr>
              <a:t> responsibility of providing a professional opinion as an expert witness with collaborative preparation with an attorney</a:t>
            </a:r>
          </a:p>
          <a:p>
            <a:pPr marR="0" indent="-228600">
              <a:lnSpc>
                <a:spcPct val="90000"/>
              </a:lnSpc>
              <a:spcAft>
                <a:spcPts val="600"/>
              </a:spcAft>
              <a:buFont typeface="Arial" panose="020B0604020202020204" pitchFamily="34" charset="0"/>
              <a:buChar char="•"/>
            </a:pPr>
            <a:endParaRPr lang="en-US" sz="2000" dirty="0">
              <a:effectLst/>
            </a:endParaRPr>
          </a:p>
          <a:p>
            <a:pPr marL="285750" marR="0" indent="-228600">
              <a:lnSpc>
                <a:spcPct val="90000"/>
              </a:lnSpc>
              <a:spcAft>
                <a:spcPts val="600"/>
              </a:spcAft>
              <a:buFont typeface="Arial" panose="020B0604020202020204" pitchFamily="34" charset="0"/>
              <a:buChar char="•"/>
            </a:pPr>
            <a:r>
              <a:rPr lang="en-US" sz="2000" dirty="0">
                <a:effectLst/>
              </a:rPr>
              <a:t>Imperative to understand medical, legal and ethical principles</a:t>
            </a:r>
          </a:p>
          <a:p>
            <a:pPr marL="285750" marR="0" indent="-228600">
              <a:lnSpc>
                <a:spcPct val="90000"/>
              </a:lnSpc>
              <a:spcAft>
                <a:spcPts val="600"/>
              </a:spcAft>
              <a:buFont typeface="Arial" panose="020B0604020202020204" pitchFamily="34" charset="0"/>
              <a:buChar char="•"/>
            </a:pPr>
            <a:endParaRPr lang="en-US" sz="2000" dirty="0"/>
          </a:p>
          <a:p>
            <a:pPr marL="342900" marR="0" indent="-228600">
              <a:lnSpc>
                <a:spcPct val="90000"/>
              </a:lnSpc>
              <a:spcAft>
                <a:spcPts val="600"/>
              </a:spcAft>
              <a:buFont typeface="Arial" panose="020B0604020202020204" pitchFamily="34" charset="0"/>
              <a:buChar char="•"/>
            </a:pPr>
            <a:r>
              <a:rPr lang="en-US" sz="2000" dirty="0"/>
              <a:t>Must be practicing at least part time clinically and </a:t>
            </a:r>
            <a:r>
              <a:rPr lang="en-US" sz="2000" dirty="0">
                <a:effectLst/>
              </a:rPr>
              <a:t>should have current experience and knowledge in the area(s) about which he or she is to testify </a:t>
            </a:r>
          </a:p>
          <a:p>
            <a:pPr marR="0" indent="-228600">
              <a:lnSpc>
                <a:spcPct val="90000"/>
              </a:lnSpc>
              <a:spcAft>
                <a:spcPts val="600"/>
              </a:spcAft>
              <a:buFont typeface="Arial" panose="020B0604020202020204" pitchFamily="34" charset="0"/>
              <a:buChar char="•"/>
            </a:pPr>
            <a:endParaRPr lang="en-US" sz="2000" dirty="0">
              <a:effectLst/>
            </a:endParaRPr>
          </a:p>
          <a:p>
            <a:pPr marL="285750" marR="0" indent="-228600">
              <a:lnSpc>
                <a:spcPct val="90000"/>
              </a:lnSpc>
              <a:spcAft>
                <a:spcPts val="600"/>
              </a:spcAft>
              <a:buFont typeface="Arial" panose="020B0604020202020204" pitchFamily="34" charset="0"/>
              <a:buChar char="•"/>
            </a:pPr>
            <a:r>
              <a:rPr lang="en-US" sz="2000" dirty="0"/>
              <a:t>Avoid being referred to as a ”hired gun”</a:t>
            </a:r>
          </a:p>
          <a:p>
            <a:pPr marL="857250" lvl="1" indent="-342900">
              <a:lnSpc>
                <a:spcPct val="90000"/>
              </a:lnSpc>
              <a:spcAft>
                <a:spcPts val="600"/>
              </a:spcAft>
              <a:buFont typeface="Courier New" panose="02070309020205020404" pitchFamily="49" charset="0"/>
              <a:buChar char="o"/>
            </a:pPr>
            <a:r>
              <a:rPr lang="en-US" sz="2000" dirty="0"/>
              <a:t>Clinician must balance clinical work, non-clinical work, expert witness work and demonstrate ethical principles in consulting work</a:t>
            </a:r>
          </a:p>
        </p:txBody>
      </p:sp>
      <p:pic>
        <p:nvPicPr>
          <p:cNvPr id="5" name="Picture 4">
            <a:extLst>
              <a:ext uri="{FF2B5EF4-FFF2-40B4-BE49-F238E27FC236}">
                <a16:creationId xmlns:a16="http://schemas.microsoft.com/office/drawing/2014/main" id="{9E3C4209-8896-7663-4B0B-CDF8A18CB09C}"/>
              </a:ext>
            </a:extLst>
          </p:cNvPr>
          <p:cNvPicPr>
            <a:picLocks noChangeAspect="1"/>
          </p:cNvPicPr>
          <p:nvPr/>
        </p:nvPicPr>
        <p:blipFill>
          <a:blip r:embed="rId2"/>
          <a:stretch>
            <a:fillRect/>
          </a:stretch>
        </p:blipFill>
        <p:spPr>
          <a:xfrm>
            <a:off x="6719367" y="2815704"/>
            <a:ext cx="4788505" cy="2494334"/>
          </a:xfrm>
          <a:prstGeom prst="rect">
            <a:avLst/>
          </a:prstGeom>
        </p:spPr>
      </p:pic>
      <p:sp>
        <p:nvSpPr>
          <p:cNvPr id="21" name="Freeform: Shape 2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5401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6C065F-B7C4-5BFC-63AF-44CC0DB5D85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69DB029-FE7B-333F-7296-7FA0484D51DA}"/>
              </a:ext>
            </a:extLst>
          </p:cNvPr>
          <p:cNvSpPr>
            <a:spLocks noGrp="1"/>
          </p:cNvSpPr>
          <p:nvPr>
            <p:ph type="ctrTitle"/>
          </p:nvPr>
        </p:nvSpPr>
        <p:spPr>
          <a:xfrm>
            <a:off x="1137034" y="609597"/>
            <a:ext cx="9392421" cy="1330841"/>
          </a:xfrm>
        </p:spPr>
        <p:txBody>
          <a:bodyPr vert="horz" lIns="91440" tIns="45720" rIns="91440" bIns="45720" rtlCol="0" anchor="ctr">
            <a:normAutofit/>
          </a:bodyPr>
          <a:lstStyle/>
          <a:p>
            <a:pPr algn="l"/>
            <a:r>
              <a:rPr lang="en-US" sz="4400" kern="1200">
                <a:solidFill>
                  <a:schemeClr val="tx1"/>
                </a:solidFill>
                <a:latin typeface="+mj-lt"/>
                <a:ea typeface="+mj-ea"/>
                <a:cs typeface="+mj-cs"/>
              </a:rPr>
              <a:t>Qualities and Characteristics of a Medical-Legal Consultant </a:t>
            </a:r>
          </a:p>
        </p:txBody>
      </p:sp>
      <p:sp>
        <p:nvSpPr>
          <p:cNvPr id="4" name="TextBox 3">
            <a:extLst>
              <a:ext uri="{FF2B5EF4-FFF2-40B4-BE49-F238E27FC236}">
                <a16:creationId xmlns:a16="http://schemas.microsoft.com/office/drawing/2014/main" id="{40064487-88AE-D260-133B-BEE83DFDF458}"/>
              </a:ext>
            </a:extLst>
          </p:cNvPr>
          <p:cNvSpPr txBox="1"/>
          <p:nvPr/>
        </p:nvSpPr>
        <p:spPr>
          <a:xfrm>
            <a:off x="134111" y="2198362"/>
            <a:ext cx="6585255" cy="3917773"/>
          </a:xfrm>
          <a:prstGeom prst="rect">
            <a:avLst/>
          </a:prstGeom>
        </p:spPr>
        <p:txBody>
          <a:bodyPr vert="horz" lIns="91440" tIns="45720" rIns="91440" bIns="45720" rtlCol="0">
            <a:noAutofit/>
          </a:bodyPr>
          <a:lstStyle/>
          <a:p>
            <a:pPr marL="742950" lvl="1" indent="-228600">
              <a:lnSpc>
                <a:spcPct val="90000"/>
              </a:lnSpc>
              <a:spcAft>
                <a:spcPts val="600"/>
              </a:spcAft>
              <a:buFont typeface="Arial" panose="020B0604020202020204" pitchFamily="34" charset="0"/>
              <a:buChar char="•"/>
            </a:pPr>
            <a:r>
              <a:rPr lang="en-US" sz="2000" dirty="0">
                <a:effectLst/>
              </a:rPr>
              <a:t>Must demonstrate - maturity, integrity, composure</a:t>
            </a:r>
          </a:p>
          <a:p>
            <a:pPr marL="1200150" lvl="2" indent="-228600">
              <a:lnSpc>
                <a:spcPct val="90000"/>
              </a:lnSpc>
              <a:spcAft>
                <a:spcPts val="600"/>
              </a:spcAft>
              <a:buFont typeface="Arial" panose="020B0604020202020204" pitchFamily="34" charset="0"/>
              <a:buChar char="•"/>
            </a:pPr>
            <a:r>
              <a:rPr lang="en-US" sz="2000" dirty="0">
                <a:effectLst/>
                <a:highlight>
                  <a:srgbClr val="FFFF00"/>
                </a:highlight>
              </a:rPr>
              <a:t>essential components </a:t>
            </a:r>
            <a:r>
              <a:rPr lang="en-US" sz="2000" dirty="0">
                <a:highlight>
                  <a:srgbClr val="FFFF00"/>
                </a:highlight>
              </a:rPr>
              <a:t>for</a:t>
            </a:r>
            <a:r>
              <a:rPr lang="en-US" sz="2000" dirty="0">
                <a:effectLst/>
                <a:highlight>
                  <a:srgbClr val="FFFF00"/>
                </a:highlight>
              </a:rPr>
              <a:t> a Medical-Legal Expert for depositions and trial</a:t>
            </a:r>
          </a:p>
          <a:p>
            <a:pPr marL="971550" lvl="2">
              <a:lnSpc>
                <a:spcPct val="90000"/>
              </a:lnSpc>
              <a:spcAft>
                <a:spcPts val="600"/>
              </a:spcAft>
            </a:pPr>
            <a:endParaRPr lang="en-US" sz="2000" dirty="0">
              <a:effectLst/>
              <a:highlight>
                <a:srgbClr val="FFFF00"/>
              </a:highlight>
            </a:endParaRPr>
          </a:p>
          <a:p>
            <a:pPr marL="742950" lvl="1" indent="-228600">
              <a:lnSpc>
                <a:spcPct val="90000"/>
              </a:lnSpc>
              <a:spcAft>
                <a:spcPts val="600"/>
              </a:spcAft>
              <a:buFont typeface="Arial" panose="020B0604020202020204" pitchFamily="34" charset="0"/>
              <a:buChar char="•"/>
            </a:pPr>
            <a:r>
              <a:rPr lang="en-US" sz="2000" dirty="0"/>
              <a:t>Organized, professional, punctual, clear of </a:t>
            </a:r>
            <a:r>
              <a:rPr lang="en-US" sz="2000" dirty="0">
                <a:effectLst/>
              </a:rPr>
              <a:t>conflicts of interest or bias toward other parties involved in the case may render unsuitable as a witness</a:t>
            </a:r>
          </a:p>
          <a:p>
            <a:pPr marL="514350" lvl="1">
              <a:lnSpc>
                <a:spcPct val="90000"/>
              </a:lnSpc>
              <a:spcAft>
                <a:spcPts val="600"/>
              </a:spcAft>
            </a:pPr>
            <a:endParaRPr lang="en-US" sz="2000" dirty="0">
              <a:effectLst/>
            </a:endParaRPr>
          </a:p>
          <a:p>
            <a:pPr marL="742950" lvl="1" indent="-228600">
              <a:lnSpc>
                <a:spcPct val="90000"/>
              </a:lnSpc>
              <a:spcAft>
                <a:spcPts val="600"/>
              </a:spcAft>
              <a:buFont typeface="Arial" panose="020B0604020202020204" pitchFamily="34" charset="0"/>
              <a:buChar char="•"/>
            </a:pPr>
            <a:r>
              <a:rPr lang="en-US" sz="2000" dirty="0"/>
              <a:t>Only testify if you have conviction regarding your opinion on the case</a:t>
            </a:r>
          </a:p>
          <a:p>
            <a:pPr marL="1314450" lvl="2" indent="-342900">
              <a:lnSpc>
                <a:spcPct val="90000"/>
              </a:lnSpc>
              <a:spcAft>
                <a:spcPts val="600"/>
              </a:spcAft>
              <a:buFont typeface="Courier New" panose="02070309020205020404" pitchFamily="49" charset="0"/>
              <a:buChar char="o"/>
            </a:pPr>
            <a:r>
              <a:rPr lang="en-US" sz="2000" dirty="0"/>
              <a:t>Be honest in your interpretation of the facts</a:t>
            </a:r>
          </a:p>
          <a:p>
            <a:pPr marL="971550" lvl="2">
              <a:lnSpc>
                <a:spcPct val="90000"/>
              </a:lnSpc>
              <a:spcAft>
                <a:spcPts val="600"/>
              </a:spcAft>
            </a:pPr>
            <a:endParaRPr lang="en-US" sz="2000" dirty="0"/>
          </a:p>
          <a:p>
            <a:pPr marL="742950" lvl="1" indent="-228600">
              <a:lnSpc>
                <a:spcPct val="90000"/>
              </a:lnSpc>
              <a:spcAft>
                <a:spcPts val="600"/>
              </a:spcAft>
              <a:buFont typeface="Arial" panose="020B0604020202020204" pitchFamily="34" charset="0"/>
              <a:buChar char="•"/>
            </a:pPr>
            <a:r>
              <a:rPr lang="en-US" sz="2000" dirty="0"/>
              <a:t>Able to keep accurate logs of prior case work</a:t>
            </a:r>
          </a:p>
        </p:txBody>
      </p:sp>
      <p:pic>
        <p:nvPicPr>
          <p:cNvPr id="5" name="Picture 4" descr="A gavel and stethoscope on a medical form&#10;&#10;Description automatically generated">
            <a:extLst>
              <a:ext uri="{FF2B5EF4-FFF2-40B4-BE49-F238E27FC236}">
                <a16:creationId xmlns:a16="http://schemas.microsoft.com/office/drawing/2014/main" id="{1620D6D9-742B-0041-C9B5-781E2A118A93}"/>
              </a:ext>
            </a:extLst>
          </p:cNvPr>
          <p:cNvPicPr>
            <a:picLocks noChangeAspect="1"/>
          </p:cNvPicPr>
          <p:nvPr/>
        </p:nvPicPr>
        <p:blipFill>
          <a:blip r:embed="rId2"/>
          <a:stretch>
            <a:fillRect/>
          </a:stretch>
        </p:blipFill>
        <p:spPr>
          <a:xfrm>
            <a:off x="6719367" y="2626320"/>
            <a:ext cx="4788505" cy="2873103"/>
          </a:xfrm>
          <a:prstGeom prst="rect">
            <a:avLst/>
          </a:prstGeom>
        </p:spPr>
      </p:pic>
      <p:sp>
        <p:nvSpPr>
          <p:cNvPr id="21" name="Freeform: Shape 2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24545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76021-75BB-674E-C1A8-FF179142C3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F9D99D-39A7-CE39-E5D2-6DD026C0F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716429D-3985-C0B9-759E-578D7460A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10E6DFC3-1E64-3D05-4347-D49D580EFC82}"/>
              </a:ext>
            </a:extLst>
          </p:cNvPr>
          <p:cNvSpPr>
            <a:spLocks noGrp="1"/>
          </p:cNvSpPr>
          <p:nvPr>
            <p:ph type="ctrTitle"/>
          </p:nvPr>
        </p:nvSpPr>
        <p:spPr>
          <a:xfrm>
            <a:off x="866826" y="646824"/>
            <a:ext cx="10455299" cy="596709"/>
          </a:xfrm>
        </p:spPr>
        <p:txBody>
          <a:bodyPr>
            <a:noAutofit/>
          </a:bodyPr>
          <a:lstStyle/>
          <a:p>
            <a:r>
              <a:rPr lang="en-US" sz="3200" dirty="0"/>
              <a:t>Qualities and Characteristics of a Medical-Legal Consultant </a:t>
            </a:r>
          </a:p>
        </p:txBody>
      </p:sp>
      <p:sp>
        <p:nvSpPr>
          <p:cNvPr id="4" name="TextBox 3">
            <a:extLst>
              <a:ext uri="{FF2B5EF4-FFF2-40B4-BE49-F238E27FC236}">
                <a16:creationId xmlns:a16="http://schemas.microsoft.com/office/drawing/2014/main" id="{EB2D6AC8-B744-3E00-0340-43CDA0DCE48F}"/>
              </a:ext>
            </a:extLst>
          </p:cNvPr>
          <p:cNvSpPr txBox="1"/>
          <p:nvPr/>
        </p:nvSpPr>
        <p:spPr>
          <a:xfrm>
            <a:off x="225754" y="1895710"/>
            <a:ext cx="7189459" cy="4093428"/>
          </a:xfrm>
          <a:prstGeom prst="rect">
            <a:avLst/>
          </a:prstGeom>
          <a:noFill/>
        </p:spPr>
        <p:txBody>
          <a:bodyPr wrap="square" rtlCol="0">
            <a:spAutoFit/>
          </a:bodyPr>
          <a:lstStyle/>
          <a:p>
            <a:pPr marL="742950" lvl="1" indent="-285750">
              <a:buFont typeface="Arial" panose="020B0604020202020204" pitchFamily="34" charset="0"/>
              <a:buChar char="•"/>
            </a:pPr>
            <a:r>
              <a:rPr lang="en-US" sz="2000" u="sng" dirty="0">
                <a:effectLst/>
                <a:latin typeface="+mj-lt"/>
                <a:ea typeface="Times New Roman" panose="02020603050405020304" pitchFamily="18" charset="0"/>
                <a:cs typeface="Times New Roman" panose="02020603050405020304" pitchFamily="18" charset="0"/>
              </a:rPr>
              <a:t>Commen</a:t>
            </a:r>
            <a:r>
              <a:rPr lang="en-US" sz="2000" u="sng" dirty="0">
                <a:latin typeface="+mj-lt"/>
                <a:ea typeface="Times New Roman" panose="02020603050405020304" pitchFamily="18" charset="0"/>
                <a:cs typeface="Times New Roman" panose="02020603050405020304" pitchFamily="18" charset="0"/>
              </a:rPr>
              <a:t>t on the facts of the case </a:t>
            </a:r>
            <a:r>
              <a:rPr lang="en-US" sz="2000" dirty="0">
                <a:latin typeface="+mj-lt"/>
                <a:ea typeface="Times New Roman" panose="02020603050405020304" pitchFamily="18" charset="0"/>
                <a:cs typeface="Times New Roman" panose="02020603050405020304" pitchFamily="18" charset="0"/>
              </a:rPr>
              <a:t>- </a:t>
            </a:r>
            <a:r>
              <a:rPr lang="en-US" sz="2000" dirty="0">
                <a:effectLst/>
                <a:latin typeface="+mj-lt"/>
                <a:ea typeface="Aptos" panose="020B0004020202020204" pitchFamily="34" charset="0"/>
                <a:cs typeface="Times New Roman" panose="02020603050405020304" pitchFamily="18" charset="0"/>
              </a:rPr>
              <a:t>be thorough, fair, and impartial and should not exclude any relevant information to create a view favoring either the plaintiff or the defendant</a:t>
            </a:r>
            <a:r>
              <a:rPr lang="en-US" sz="2000" dirty="0">
                <a:effectLst/>
                <a:latin typeface="+mj-lt"/>
              </a:rPr>
              <a:t> </a:t>
            </a:r>
          </a:p>
          <a:p>
            <a:pPr lvl="1"/>
            <a:endParaRPr lang="en-US" sz="2000" dirty="0">
              <a:effectLst/>
              <a:latin typeface="+mj-lt"/>
            </a:endParaRPr>
          </a:p>
          <a:p>
            <a:pPr marL="742950" lvl="1" indent="-285750">
              <a:buFont typeface="Arial" panose="020B0604020202020204" pitchFamily="34" charset="0"/>
              <a:buChar char="•"/>
            </a:pPr>
            <a:r>
              <a:rPr lang="en-US" sz="2000" u="sng" dirty="0">
                <a:latin typeface="+mj-lt"/>
              </a:rPr>
              <a:t>Professional Integrity </a:t>
            </a:r>
            <a:r>
              <a:rPr lang="en-US" sz="2000" dirty="0">
                <a:latin typeface="+mj-lt"/>
              </a:rPr>
              <a:t>- cannot compromise possibly discrediting and dishonoring clinical field</a:t>
            </a:r>
          </a:p>
          <a:p>
            <a:pPr lvl="1"/>
            <a:endParaRPr lang="en-US" sz="2000" dirty="0">
              <a:latin typeface="+mj-lt"/>
            </a:endParaRPr>
          </a:p>
          <a:p>
            <a:pPr marL="742950" lvl="1" indent="-285750">
              <a:buFont typeface="Arial" panose="020B0604020202020204" pitchFamily="34" charset="0"/>
              <a:buChar char="•"/>
            </a:pPr>
            <a:r>
              <a:rPr lang="en-US" sz="2000" u="sng" dirty="0">
                <a:effectLst/>
                <a:latin typeface="+mj-lt"/>
              </a:rPr>
              <a:t>Guiding Principle </a:t>
            </a:r>
            <a:r>
              <a:rPr lang="en-US" sz="2000" dirty="0">
                <a:effectLst/>
                <a:latin typeface="+mj-lt"/>
              </a:rPr>
              <a:t>- duty to </a:t>
            </a:r>
            <a:r>
              <a:rPr lang="en-US" sz="2000" dirty="0">
                <a:effectLst/>
                <a:latin typeface="+mj-lt"/>
                <a:ea typeface="Aptos" panose="020B0004020202020204" pitchFamily="34" charset="0"/>
                <a:cs typeface="Times New Roman" panose="02020603050405020304" pitchFamily="18" charset="0"/>
              </a:rPr>
              <a:t>serve for the good of society and the courts </a:t>
            </a:r>
          </a:p>
          <a:p>
            <a:pPr lvl="1"/>
            <a:endParaRPr lang="en-US" sz="2000" dirty="0">
              <a:effectLst/>
              <a:latin typeface="+mj-lt"/>
            </a:endParaRPr>
          </a:p>
          <a:p>
            <a:pPr marL="742950" lvl="1" indent="-285750">
              <a:buFont typeface="Arial" panose="020B0604020202020204" pitchFamily="34" charset="0"/>
              <a:buChar char="•"/>
            </a:pPr>
            <a:r>
              <a:rPr lang="en-US" sz="2000" u="sng" dirty="0">
                <a:effectLst/>
                <a:latin typeface="+mj-lt"/>
                <a:ea typeface="Times New Roman" panose="02020603050405020304" pitchFamily="18" charset="0"/>
              </a:rPr>
              <a:t>Standard of Care </a:t>
            </a:r>
            <a:r>
              <a:rPr lang="en-US" sz="2000" dirty="0">
                <a:effectLst/>
                <a:latin typeface="+mj-lt"/>
                <a:ea typeface="Times New Roman" panose="02020603050405020304" pitchFamily="18" charset="0"/>
              </a:rPr>
              <a:t>– opine on the national standard of care and customary practice and not one that is unique to the expert and their practice </a:t>
            </a:r>
          </a:p>
        </p:txBody>
      </p:sp>
      <p:pic>
        <p:nvPicPr>
          <p:cNvPr id="5" name="Picture 4">
            <a:extLst>
              <a:ext uri="{FF2B5EF4-FFF2-40B4-BE49-F238E27FC236}">
                <a16:creationId xmlns:a16="http://schemas.microsoft.com/office/drawing/2014/main" id="{9A797492-C146-FC26-0B0A-8D2A2952CF82}"/>
              </a:ext>
            </a:extLst>
          </p:cNvPr>
          <p:cNvPicPr>
            <a:picLocks noChangeAspect="1"/>
          </p:cNvPicPr>
          <p:nvPr/>
        </p:nvPicPr>
        <p:blipFill>
          <a:blip r:embed="rId2"/>
          <a:stretch>
            <a:fillRect/>
          </a:stretch>
        </p:blipFill>
        <p:spPr>
          <a:xfrm>
            <a:off x="7376923" y="1895709"/>
            <a:ext cx="4716210" cy="3676415"/>
          </a:xfrm>
          <a:prstGeom prst="rect">
            <a:avLst/>
          </a:prstGeom>
        </p:spPr>
      </p:pic>
    </p:spTree>
    <p:extLst>
      <p:ext uri="{BB962C8B-B14F-4D97-AF65-F5344CB8AC3E}">
        <p14:creationId xmlns:p14="http://schemas.microsoft.com/office/powerpoint/2010/main" val="1508345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B21656-B5F1-EE5F-3CD6-DDDB648D3FC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F6E3F98-6926-A400-C47C-8F2BCD808C7D}"/>
              </a:ext>
            </a:extLst>
          </p:cNvPr>
          <p:cNvSpPr>
            <a:spLocks noGrp="1"/>
          </p:cNvSpPr>
          <p:nvPr>
            <p:ph type="ctrTitle"/>
          </p:nvPr>
        </p:nvSpPr>
        <p:spPr>
          <a:xfrm>
            <a:off x="1399789" y="167820"/>
            <a:ext cx="9392421" cy="1330841"/>
          </a:xfrm>
        </p:spPr>
        <p:txBody>
          <a:bodyPr vert="horz" lIns="91440" tIns="45720" rIns="91440" bIns="45720" rtlCol="0" anchor="ctr">
            <a:normAutofit/>
          </a:bodyPr>
          <a:lstStyle/>
          <a:p>
            <a:r>
              <a:rPr lang="en-US" sz="4400" kern="1200" dirty="0">
                <a:solidFill>
                  <a:schemeClr val="tx1"/>
                </a:solidFill>
                <a:latin typeface="+mj-lt"/>
                <a:ea typeface="+mj-ea"/>
                <a:cs typeface="+mj-cs"/>
              </a:rPr>
              <a:t>Role of the Medical-Legal Consultant </a:t>
            </a:r>
          </a:p>
        </p:txBody>
      </p:sp>
      <p:sp>
        <p:nvSpPr>
          <p:cNvPr id="4" name="TextBox 3">
            <a:extLst>
              <a:ext uri="{FF2B5EF4-FFF2-40B4-BE49-F238E27FC236}">
                <a16:creationId xmlns:a16="http://schemas.microsoft.com/office/drawing/2014/main" id="{CC099283-684D-076F-6FD7-82C3F569C8EA}"/>
              </a:ext>
            </a:extLst>
          </p:cNvPr>
          <p:cNvSpPr txBox="1"/>
          <p:nvPr/>
        </p:nvSpPr>
        <p:spPr>
          <a:xfrm>
            <a:off x="425823" y="1234616"/>
            <a:ext cx="6089647" cy="5044260"/>
          </a:xfrm>
          <a:prstGeom prst="rect">
            <a:avLst/>
          </a:prstGeom>
        </p:spPr>
        <p:txBody>
          <a:bodyPr vert="horz" lIns="91440" tIns="45720" rIns="91440" bIns="45720" rtlCol="0">
            <a:noAutofit/>
          </a:bodyPr>
          <a:lstStyle/>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Personal Injury Analysis </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Standard of Care Adherence</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Medical Record Review</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Chronology Preparation</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Affidavit of Merit Preparation</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Discovery Process Guidance</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Expert Opinion Development</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Depositions and Trials as an Expert Witness</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Work for both Plaintiff &amp; Défense</a:t>
            </a:r>
          </a:p>
          <a:p>
            <a:pPr marL="342900"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342900" marR="0" lvl="0" indent="-228600">
              <a:lnSpc>
                <a:spcPct val="90000"/>
              </a:lnSpc>
              <a:buSzPts val="1000"/>
              <a:buFont typeface="Arial" panose="020B0604020202020204" pitchFamily="34" charset="0"/>
              <a:buChar char="•"/>
              <a:tabLst>
                <a:tab pos="457200" algn="l"/>
              </a:tabLst>
            </a:pPr>
            <a:r>
              <a:rPr lang="en-US" sz="2000" dirty="0">
                <a:effectLst/>
                <a:latin typeface="+mj-lt"/>
              </a:rPr>
              <a:t>Opine on the standard of care and delivery of expert </a:t>
            </a:r>
            <a:r>
              <a:rPr lang="en-US" sz="2000" dirty="0">
                <a:latin typeface="+mj-lt"/>
              </a:rPr>
              <a:t>r</a:t>
            </a:r>
            <a:r>
              <a:rPr lang="en-US" sz="2000" dirty="0">
                <a:effectLst/>
                <a:latin typeface="+mj-lt"/>
              </a:rPr>
              <a:t>eports/letters</a:t>
            </a:r>
          </a:p>
          <a:p>
            <a:pPr marR="0" lvl="0" indent="-228600">
              <a:lnSpc>
                <a:spcPct val="90000"/>
              </a:lnSpc>
              <a:buSzPts val="1000"/>
              <a:buFont typeface="Arial" panose="020B0604020202020204" pitchFamily="34" charset="0"/>
              <a:buChar char="•"/>
              <a:tabLst>
                <a:tab pos="457200" algn="l"/>
              </a:tabLst>
            </a:pPr>
            <a:endParaRPr lang="en-US" sz="2000" dirty="0">
              <a:effectLst/>
              <a:latin typeface="+mj-lt"/>
            </a:endParaRPr>
          </a:p>
          <a:p>
            <a:pPr marL="285750" marR="0" indent="-228600">
              <a:lnSpc>
                <a:spcPct val="90000"/>
              </a:lnSpc>
              <a:buFont typeface="Arial" panose="020B0604020202020204" pitchFamily="34" charset="0"/>
              <a:buChar char="•"/>
            </a:pPr>
            <a:endParaRPr lang="en-US" sz="2000" dirty="0">
              <a:effectLst/>
              <a:latin typeface="+mj-lt"/>
            </a:endParaRPr>
          </a:p>
          <a:p>
            <a:pPr marL="285750" marR="0" indent="-228600">
              <a:lnSpc>
                <a:spcPct val="90000"/>
              </a:lnSpc>
              <a:buFont typeface="Arial" panose="020B0604020202020204" pitchFamily="34" charset="0"/>
              <a:buChar char="•"/>
            </a:pPr>
            <a:endParaRPr lang="en-US" sz="2000" dirty="0">
              <a:latin typeface="+mj-lt"/>
            </a:endParaRPr>
          </a:p>
          <a:p>
            <a:pPr indent="-228600">
              <a:lnSpc>
                <a:spcPct val="90000"/>
              </a:lnSpc>
              <a:buFont typeface="Arial" panose="020B0604020202020204" pitchFamily="34" charset="0"/>
              <a:buChar char="•"/>
            </a:pPr>
            <a:endParaRPr lang="en-US" sz="2000" dirty="0">
              <a:latin typeface="+mj-lt"/>
            </a:endParaRPr>
          </a:p>
        </p:txBody>
      </p:sp>
      <p:pic>
        <p:nvPicPr>
          <p:cNvPr id="5" name="Picture 4">
            <a:extLst>
              <a:ext uri="{FF2B5EF4-FFF2-40B4-BE49-F238E27FC236}">
                <a16:creationId xmlns:a16="http://schemas.microsoft.com/office/drawing/2014/main" id="{3D9E3C3C-A2E7-7278-55B5-BE962016B1D7}"/>
              </a:ext>
            </a:extLst>
          </p:cNvPr>
          <p:cNvPicPr>
            <a:picLocks noChangeAspect="1"/>
          </p:cNvPicPr>
          <p:nvPr/>
        </p:nvPicPr>
        <p:blipFill>
          <a:blip r:embed="rId2"/>
          <a:stretch>
            <a:fillRect/>
          </a:stretch>
        </p:blipFill>
        <p:spPr>
          <a:xfrm>
            <a:off x="5924171" y="1940438"/>
            <a:ext cx="5583701" cy="3715699"/>
          </a:xfrm>
          <a:prstGeom prst="rect">
            <a:avLst/>
          </a:prstGeom>
        </p:spPr>
      </p:pic>
      <p:sp>
        <p:nvSpPr>
          <p:cNvPr id="21" name="Freeform: Shape 2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41276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2EA9EE-1502-C3AC-E7AC-749C3641595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5E457917-2FA3-8EAD-DB62-36D8F83310F1}"/>
              </a:ext>
            </a:extLst>
          </p:cNvPr>
          <p:cNvSpPr>
            <a:spLocks noGrp="1"/>
          </p:cNvSpPr>
          <p:nvPr>
            <p:ph type="ctrTitle"/>
          </p:nvPr>
        </p:nvSpPr>
        <p:spPr>
          <a:xfrm>
            <a:off x="1137033" y="138110"/>
            <a:ext cx="9392421" cy="1330841"/>
          </a:xfrm>
        </p:spPr>
        <p:txBody>
          <a:bodyPr vert="horz" lIns="91440" tIns="45720" rIns="91440" bIns="45720" rtlCol="0" anchor="ctr">
            <a:normAutofit/>
          </a:bodyPr>
          <a:lstStyle/>
          <a:p>
            <a:r>
              <a:rPr lang="en-US" sz="4400" kern="1200" dirty="0">
                <a:solidFill>
                  <a:schemeClr val="tx1"/>
                </a:solidFill>
                <a:latin typeface="+mj-lt"/>
                <a:ea typeface="+mj-ea"/>
                <a:cs typeface="+mj-cs"/>
              </a:rPr>
              <a:t>Dos and Don’ts as a Medical-Legal Consultant</a:t>
            </a:r>
          </a:p>
        </p:txBody>
      </p:sp>
      <p:sp>
        <p:nvSpPr>
          <p:cNvPr id="4" name="TextBox 3">
            <a:extLst>
              <a:ext uri="{FF2B5EF4-FFF2-40B4-BE49-F238E27FC236}">
                <a16:creationId xmlns:a16="http://schemas.microsoft.com/office/drawing/2014/main" id="{AB4749E8-1B70-D911-FFED-2982F129B11B}"/>
              </a:ext>
            </a:extLst>
          </p:cNvPr>
          <p:cNvSpPr txBox="1"/>
          <p:nvPr/>
        </p:nvSpPr>
        <p:spPr>
          <a:xfrm>
            <a:off x="316993" y="1706880"/>
            <a:ext cx="7559039" cy="474268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dirty="0"/>
              <a:t>DO NOT advertise – BUT you CAN be listed in directories</a:t>
            </a:r>
          </a:p>
          <a:p>
            <a:pPr marL="114300">
              <a:lnSpc>
                <a:spcPct val="90000"/>
              </a:lnSpc>
              <a:spcAft>
                <a:spcPts val="600"/>
              </a:spcAft>
            </a:pPr>
            <a:endParaRPr lang="en-US" sz="2000" dirty="0"/>
          </a:p>
          <a:p>
            <a:pPr marL="342900" indent="-228600">
              <a:lnSpc>
                <a:spcPct val="90000"/>
              </a:lnSpc>
              <a:spcAft>
                <a:spcPts val="600"/>
              </a:spcAft>
              <a:buFont typeface="Arial" panose="020B0604020202020204" pitchFamily="34" charset="0"/>
              <a:buChar char="•"/>
            </a:pPr>
            <a:r>
              <a:rPr lang="en-US" sz="2000" dirty="0"/>
              <a:t>DO network</a:t>
            </a:r>
          </a:p>
          <a:p>
            <a:pPr marL="114300">
              <a:lnSpc>
                <a:spcPct val="90000"/>
              </a:lnSpc>
              <a:spcAft>
                <a:spcPts val="600"/>
              </a:spcAft>
            </a:pPr>
            <a:endParaRPr lang="en-US" sz="2000" dirty="0"/>
          </a:p>
          <a:p>
            <a:pPr marL="342900" indent="-228600">
              <a:lnSpc>
                <a:spcPct val="90000"/>
              </a:lnSpc>
              <a:spcAft>
                <a:spcPts val="600"/>
              </a:spcAft>
              <a:buFont typeface="Arial" panose="020B0604020202020204" pitchFamily="34" charset="0"/>
              <a:buChar char="•"/>
            </a:pPr>
            <a:r>
              <a:rPr lang="en-US" sz="2000" dirty="0"/>
              <a:t>Be patient…it takes time to build referrals and trust with attorneys </a:t>
            </a:r>
          </a:p>
          <a:p>
            <a:pPr marL="114300">
              <a:lnSpc>
                <a:spcPct val="90000"/>
              </a:lnSpc>
              <a:spcAft>
                <a:spcPts val="600"/>
              </a:spcAft>
            </a:pPr>
            <a:endParaRPr lang="en-US" sz="2000" dirty="0"/>
          </a:p>
          <a:p>
            <a:pPr marL="342900" indent="-228600">
              <a:lnSpc>
                <a:spcPct val="90000"/>
              </a:lnSpc>
              <a:spcAft>
                <a:spcPts val="600"/>
              </a:spcAft>
              <a:buFont typeface="Arial" panose="020B0604020202020204" pitchFamily="34" charset="0"/>
              <a:buChar char="•"/>
            </a:pPr>
            <a:r>
              <a:rPr lang="en-US" sz="2000" dirty="0"/>
              <a:t>Attorneys will guide you and LISTEN to their advice</a:t>
            </a:r>
          </a:p>
          <a:p>
            <a:pPr marL="114300">
              <a:lnSpc>
                <a:spcPct val="90000"/>
              </a:lnSpc>
              <a:spcAft>
                <a:spcPts val="600"/>
              </a:spcAft>
            </a:pPr>
            <a:endParaRPr lang="en-US" sz="2000" dirty="0"/>
          </a:p>
          <a:p>
            <a:pPr marL="342900" indent="-228600">
              <a:lnSpc>
                <a:spcPct val="90000"/>
              </a:lnSpc>
              <a:spcAft>
                <a:spcPts val="600"/>
              </a:spcAft>
              <a:buFont typeface="Arial" panose="020B0604020202020204" pitchFamily="34" charset="0"/>
              <a:buChar char="•"/>
            </a:pPr>
            <a:r>
              <a:rPr lang="en-US" sz="2000" dirty="0"/>
              <a:t>Do not be bullied or change your expert medical opinion based upon what attorney team you work for – THE MEDICAL FACTS ARE WHAT THEY ARE!  Be honest </a:t>
            </a:r>
          </a:p>
          <a:p>
            <a:pPr marL="114300">
              <a:lnSpc>
                <a:spcPct val="90000"/>
              </a:lnSpc>
              <a:spcAft>
                <a:spcPts val="600"/>
              </a:spcAft>
            </a:pPr>
            <a:endParaRPr lang="en-US" sz="1400" dirty="0"/>
          </a:p>
          <a:p>
            <a:pPr marL="342900" indent="-228600">
              <a:lnSpc>
                <a:spcPct val="90000"/>
              </a:lnSpc>
              <a:spcAft>
                <a:spcPts val="600"/>
              </a:spcAft>
              <a:buFont typeface="Arial" panose="020B0604020202020204" pitchFamily="34" charset="0"/>
              <a:buChar char="•"/>
            </a:pPr>
            <a:endParaRPr lang="en-US" sz="1400" dirty="0"/>
          </a:p>
        </p:txBody>
      </p:sp>
      <p:pic>
        <p:nvPicPr>
          <p:cNvPr id="5" name="Picture 4">
            <a:extLst>
              <a:ext uri="{FF2B5EF4-FFF2-40B4-BE49-F238E27FC236}">
                <a16:creationId xmlns:a16="http://schemas.microsoft.com/office/drawing/2014/main" id="{61AFE45E-183B-D540-81D6-8B01A859ADC6}"/>
              </a:ext>
            </a:extLst>
          </p:cNvPr>
          <p:cNvPicPr>
            <a:picLocks noChangeAspect="1"/>
          </p:cNvPicPr>
          <p:nvPr/>
        </p:nvPicPr>
        <p:blipFill>
          <a:blip r:embed="rId2"/>
          <a:stretch>
            <a:fillRect/>
          </a:stretch>
        </p:blipFill>
        <p:spPr>
          <a:xfrm>
            <a:off x="7720489" y="2400891"/>
            <a:ext cx="4471512" cy="3002768"/>
          </a:xfrm>
          <a:prstGeom prst="rect">
            <a:avLst/>
          </a:prstGeom>
        </p:spPr>
      </p:pic>
      <p:sp>
        <p:nvSpPr>
          <p:cNvPr id="21" name="Freeform: Shape 2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1780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8D043F-D601-E7DD-2924-7A132F58488D}"/>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E941E1D3-8BA6-AFD9-EDF6-EF460CA0C936}"/>
              </a:ext>
            </a:extLst>
          </p:cNvPr>
          <p:cNvSpPr>
            <a:spLocks noGrp="1"/>
          </p:cNvSpPr>
          <p:nvPr>
            <p:ph type="ctrTitle"/>
          </p:nvPr>
        </p:nvSpPr>
        <p:spPr>
          <a:xfrm>
            <a:off x="1137034" y="609597"/>
            <a:ext cx="9392421" cy="1330841"/>
          </a:xfrm>
        </p:spPr>
        <p:txBody>
          <a:bodyPr vert="horz" lIns="91440" tIns="45720" rIns="91440" bIns="45720" rtlCol="0" anchor="ctr">
            <a:normAutofit/>
          </a:bodyPr>
          <a:lstStyle/>
          <a:p>
            <a:r>
              <a:rPr lang="en-US" sz="4400" kern="1200" dirty="0">
                <a:solidFill>
                  <a:schemeClr val="tx1"/>
                </a:solidFill>
                <a:latin typeface="+mj-lt"/>
                <a:ea typeface="+mj-ea"/>
                <a:cs typeface="+mj-cs"/>
              </a:rPr>
              <a:t>Dos and Don’ts as a Medical-Legal Consultant</a:t>
            </a:r>
          </a:p>
        </p:txBody>
      </p:sp>
      <p:sp>
        <p:nvSpPr>
          <p:cNvPr id="4" name="TextBox 3">
            <a:extLst>
              <a:ext uri="{FF2B5EF4-FFF2-40B4-BE49-F238E27FC236}">
                <a16:creationId xmlns:a16="http://schemas.microsoft.com/office/drawing/2014/main" id="{36FE1FAC-AAFC-0983-AC06-A7AA9551FCE5}"/>
              </a:ext>
            </a:extLst>
          </p:cNvPr>
          <p:cNvSpPr txBox="1"/>
          <p:nvPr/>
        </p:nvSpPr>
        <p:spPr>
          <a:xfrm>
            <a:off x="214313" y="2198362"/>
            <a:ext cx="6505053" cy="4659638"/>
          </a:xfrm>
          <a:prstGeom prst="rect">
            <a:avLst/>
          </a:prstGeom>
        </p:spPr>
        <p:txBody>
          <a:bodyPr vert="horz" lIns="91440" tIns="45720" rIns="91440" bIns="45720" rtlCol="0">
            <a:normAutofit lnSpcReduction="10000"/>
          </a:bodyPr>
          <a:lstStyle/>
          <a:p>
            <a:pPr marL="342900" indent="-228600">
              <a:lnSpc>
                <a:spcPct val="90000"/>
              </a:lnSpc>
              <a:spcAft>
                <a:spcPts val="600"/>
              </a:spcAft>
              <a:buFont typeface="Arial" panose="020B0604020202020204" pitchFamily="34" charset="0"/>
              <a:buChar char="•"/>
            </a:pPr>
            <a:r>
              <a:rPr lang="en-US" sz="2000" dirty="0"/>
              <a:t>Try create an </a:t>
            </a:r>
            <a:r>
              <a:rPr lang="en-US" sz="2000" u="sng" dirty="0"/>
              <a:t>ideal balance of 50% plaintiff and 50% </a:t>
            </a:r>
            <a:r>
              <a:rPr lang="en-US" sz="2000" dirty="0"/>
              <a:t>defense cases as this appeals to attorneys as you are </a:t>
            </a:r>
            <a:r>
              <a:rPr lang="en-US" sz="2000" dirty="0">
                <a:highlight>
                  <a:srgbClr val="FFFF00"/>
                </a:highlight>
              </a:rPr>
              <a:t>impartial</a:t>
            </a:r>
          </a:p>
          <a:p>
            <a:pPr>
              <a:lnSpc>
                <a:spcPct val="90000"/>
              </a:lnSpc>
              <a:spcAft>
                <a:spcPts val="600"/>
              </a:spcAft>
            </a:pPr>
            <a:endParaRPr lang="en-US" sz="2000" dirty="0">
              <a:highlight>
                <a:srgbClr val="FFFF00"/>
              </a:highlight>
            </a:endParaRPr>
          </a:p>
          <a:p>
            <a:pPr marL="342900" indent="-228600">
              <a:lnSpc>
                <a:spcPct val="90000"/>
              </a:lnSpc>
              <a:spcAft>
                <a:spcPts val="600"/>
              </a:spcAft>
              <a:buFont typeface="Arial" panose="020B0604020202020204" pitchFamily="34" charset="0"/>
              <a:buChar char="•"/>
            </a:pPr>
            <a:r>
              <a:rPr lang="en-US" sz="2000" dirty="0"/>
              <a:t>I have provided my expert opinion to many attorneys during the discovery and interrogatories phase and told them I don’t see a case or vice versa that there is fault</a:t>
            </a:r>
          </a:p>
          <a:p>
            <a:pPr marL="1143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Attorneys want to know early on in a case if there is reason to proceed as it costs lost of money to proceed with a case </a:t>
            </a:r>
          </a:p>
          <a:p>
            <a:pPr marL="1143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Sometimes you need more time to review a case through the depositions, </a:t>
            </a:r>
            <a:r>
              <a:rPr lang="en-US" sz="2000" dirty="0" err="1"/>
              <a:t>etc</a:t>
            </a:r>
            <a:r>
              <a:rPr lang="en-US" sz="2000" dirty="0"/>
              <a:t> to create an expert letter</a:t>
            </a:r>
          </a:p>
          <a:p>
            <a:pPr marL="342900" indent="-228600">
              <a:lnSpc>
                <a:spcPct val="90000"/>
              </a:lnSpc>
              <a:spcAft>
                <a:spcPts val="600"/>
              </a:spcAft>
              <a:buFont typeface="Arial" panose="020B0604020202020204" pitchFamily="34" charset="0"/>
              <a:buChar char="•"/>
            </a:pPr>
            <a:endParaRPr lang="en-US" sz="1400" dirty="0"/>
          </a:p>
          <a:p>
            <a:pPr marL="342900" indent="-228600">
              <a:lnSpc>
                <a:spcPct val="90000"/>
              </a:lnSpc>
              <a:spcAft>
                <a:spcPts val="600"/>
              </a:spcAft>
              <a:buFont typeface="Arial" panose="020B0604020202020204" pitchFamily="34" charset="0"/>
              <a:buChar char="•"/>
            </a:pPr>
            <a:endParaRPr lang="en-US" sz="1400" dirty="0"/>
          </a:p>
        </p:txBody>
      </p:sp>
      <p:pic>
        <p:nvPicPr>
          <p:cNvPr id="2" name="Picture 1">
            <a:extLst>
              <a:ext uri="{FF2B5EF4-FFF2-40B4-BE49-F238E27FC236}">
                <a16:creationId xmlns:a16="http://schemas.microsoft.com/office/drawing/2014/main" id="{29D77C73-B55E-68C2-F511-D9A7BE2D830E}"/>
              </a:ext>
            </a:extLst>
          </p:cNvPr>
          <p:cNvPicPr>
            <a:picLocks noChangeAspect="1"/>
          </p:cNvPicPr>
          <p:nvPr/>
        </p:nvPicPr>
        <p:blipFill>
          <a:blip r:embed="rId2"/>
          <a:stretch>
            <a:fillRect/>
          </a:stretch>
        </p:blipFill>
        <p:spPr>
          <a:xfrm>
            <a:off x="6719367" y="2469605"/>
            <a:ext cx="4788505" cy="3186532"/>
          </a:xfrm>
          <a:prstGeom prst="rect">
            <a:avLst/>
          </a:prstGeom>
        </p:spPr>
      </p:pic>
      <p:sp>
        <p:nvSpPr>
          <p:cNvPr id="30" name="Freeform: Shape 2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05239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B866F0-40E1-F5B2-2740-1B6A6C36716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E8199B-6DF3-6CB4-09E1-97649D727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29B671D-E238-43C6-E268-D17112BBB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9C136154-0E5A-559E-A1C1-64B838A957E1}"/>
              </a:ext>
            </a:extLst>
          </p:cNvPr>
          <p:cNvSpPr>
            <a:spLocks noGrp="1"/>
          </p:cNvSpPr>
          <p:nvPr>
            <p:ph type="ctrTitle"/>
          </p:nvPr>
        </p:nvSpPr>
        <p:spPr>
          <a:xfrm>
            <a:off x="178309" y="464853"/>
            <a:ext cx="6992219" cy="596709"/>
          </a:xfrm>
        </p:spPr>
        <p:txBody>
          <a:bodyPr>
            <a:noAutofit/>
          </a:bodyPr>
          <a:lstStyle/>
          <a:p>
            <a:r>
              <a:rPr lang="en-US" sz="3200" dirty="0"/>
              <a:t>Rules Regarding Compensation as a Medical-Legal Consultant </a:t>
            </a:r>
          </a:p>
        </p:txBody>
      </p:sp>
      <p:sp>
        <p:nvSpPr>
          <p:cNvPr id="4" name="TextBox 3">
            <a:extLst>
              <a:ext uri="{FF2B5EF4-FFF2-40B4-BE49-F238E27FC236}">
                <a16:creationId xmlns:a16="http://schemas.microsoft.com/office/drawing/2014/main" id="{2ECC6A7E-D53C-AD6B-6F36-F1AAD8C099BC}"/>
              </a:ext>
            </a:extLst>
          </p:cNvPr>
          <p:cNvSpPr txBox="1"/>
          <p:nvPr/>
        </p:nvSpPr>
        <p:spPr>
          <a:xfrm>
            <a:off x="466479" y="1005126"/>
            <a:ext cx="7122280" cy="5909310"/>
          </a:xfrm>
          <a:prstGeom prst="rect">
            <a:avLst/>
          </a:prstGeom>
          <a:noFill/>
        </p:spPr>
        <p:txBody>
          <a:bodyPr wrap="square" rtlCol="0">
            <a:spAutoFit/>
          </a:bodyPr>
          <a:lstStyle/>
          <a:p>
            <a:pPr marL="0" marR="0"/>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285750" marR="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Custom and rules governing compensation for legal witnesses will vary</a:t>
            </a:r>
          </a:p>
          <a:p>
            <a:pPr marR="0"/>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clinician should be fairly compensated for time spent as a medical legal expert reviewing, preparing, appearing and testifying as an expert witness</a:t>
            </a:r>
          </a:p>
          <a:p>
            <a:pPr marL="285750" marR="0" indent="-285750">
              <a:buFont typeface="Arial" panose="020B0604020202020204" pitchFamily="34" charset="0"/>
              <a:buChar char="•"/>
            </a:pP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2000" u="sng" kern="100" dirty="0">
                <a:effectLst/>
                <a:latin typeface="Aptos" panose="020B0004020202020204" pitchFamily="34" charset="0"/>
                <a:ea typeface="Aptos" panose="020B0004020202020204" pitchFamily="34" charset="0"/>
                <a:cs typeface="Times New Roman" panose="02020603050405020304" pitchFamily="18" charset="0"/>
              </a:rPr>
              <a:t>Fee structure should include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buFont typeface="Courier New" panose="02070309020205020404" pitchFamily="49" charset="0"/>
              <a:buChar char="o"/>
            </a:pPr>
            <a:r>
              <a:rPr lang="en-US" sz="2000" kern="100" dirty="0">
                <a:latin typeface="Aptos" panose="020B0004020202020204" pitchFamily="34" charset="0"/>
                <a:ea typeface="Aptos" panose="020B0004020202020204" pitchFamily="34" charset="0"/>
                <a:cs typeface="Times New Roman" panose="02020603050405020304" pitchFamily="18" charset="0"/>
              </a:rPr>
              <a:t>Retainer</a:t>
            </a:r>
          </a:p>
          <a:p>
            <a:pPr marL="742950" lvl="1" indent="-285750">
              <a:buFont typeface="Courier New" panose="02070309020205020404" pitchFamily="49" charset="0"/>
              <a:buChar char="o"/>
            </a:pPr>
            <a:r>
              <a:rPr lang="en-US" sz="2000" kern="100" dirty="0">
                <a:latin typeface="Aptos" panose="020B0004020202020204" pitchFamily="34" charset="0"/>
                <a:ea typeface="Aptos" panose="020B0004020202020204" pitchFamily="34" charset="0"/>
                <a:cs typeface="Times New Roman" panose="02020603050405020304" pitchFamily="18" charset="0"/>
              </a:rPr>
              <a:t>Professional hourly fee to review medical records, chronology, meetings, strategy</a:t>
            </a:r>
          </a:p>
          <a:p>
            <a:pPr marL="742950" lvl="1" indent="-285750">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Fees for deposition and trial </a:t>
            </a:r>
          </a:p>
          <a:p>
            <a:pPr marL="0" marR="0"/>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285750" marR="0" indent="-285750">
              <a:buFont typeface="Arial" panose="020B0604020202020204" pitchFamily="34" charset="0"/>
              <a:buChar char="•"/>
            </a:pPr>
            <a:r>
              <a:rPr lang="en-US" sz="2000" u="sng" kern="100" dirty="0">
                <a:latin typeface="Aptos" panose="020B0004020202020204" pitchFamily="34" charset="0"/>
                <a:ea typeface="Aptos" panose="020B0004020202020204" pitchFamily="34" charset="0"/>
                <a:cs typeface="Times New Roman" panose="02020603050405020304" pitchFamily="18" charset="0"/>
              </a:rPr>
              <a:t>Do not </a:t>
            </a:r>
            <a:r>
              <a:rPr lang="en-US" sz="2000" u="sng" kern="100" dirty="0">
                <a:effectLst/>
                <a:latin typeface="Aptos" panose="020B0004020202020204" pitchFamily="34" charset="0"/>
                <a:ea typeface="Aptos" panose="020B0004020202020204" pitchFamily="34" charset="0"/>
                <a:cs typeface="Times New Roman" panose="02020603050405020304" pitchFamily="18" charset="0"/>
              </a:rPr>
              <a:t>accept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 contingency fee</a:t>
            </a:r>
          </a:p>
          <a:p>
            <a:pPr marL="742950" lvl="1" indent="-285750">
              <a:buFont typeface="Courier New" panose="02070309020205020404" pitchFamily="49" charset="0"/>
              <a:buChar char="o"/>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Compensation based on the outcome of a case in which testimony is given</a:t>
            </a:r>
          </a:p>
          <a:p>
            <a:pPr marL="742950" lvl="1" indent="-285750">
              <a:buFont typeface="Courier New" panose="02070309020205020404" pitchFamily="49" charset="0"/>
              <a:buChar char="o"/>
            </a:pPr>
            <a:r>
              <a:rPr lang="en-US" sz="2000" kern="100" dirty="0">
                <a:latin typeface="Aptos" panose="020B0004020202020204" pitchFamily="34" charset="0"/>
                <a:ea typeface="Aptos" panose="020B0004020202020204" pitchFamily="34" charset="0"/>
                <a:cs typeface="Times New Roman" panose="02020603050405020304" pitchFamily="18" charset="0"/>
              </a:rPr>
              <a:t>Cannot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derive personal, financial, or professional favor in addition to compensation</a:t>
            </a:r>
          </a:p>
        </p:txBody>
      </p:sp>
      <p:pic>
        <p:nvPicPr>
          <p:cNvPr id="6" name="Picture 5">
            <a:extLst>
              <a:ext uri="{FF2B5EF4-FFF2-40B4-BE49-F238E27FC236}">
                <a16:creationId xmlns:a16="http://schemas.microsoft.com/office/drawing/2014/main" id="{2052508D-FE51-CDD8-9D77-F7146A886B3F}"/>
              </a:ext>
            </a:extLst>
          </p:cNvPr>
          <p:cNvPicPr>
            <a:picLocks noChangeAspect="1"/>
          </p:cNvPicPr>
          <p:nvPr/>
        </p:nvPicPr>
        <p:blipFill>
          <a:blip r:embed="rId2"/>
          <a:stretch>
            <a:fillRect/>
          </a:stretch>
        </p:blipFill>
        <p:spPr>
          <a:xfrm>
            <a:off x="7167480" y="0"/>
            <a:ext cx="4846211" cy="6858000"/>
          </a:xfrm>
          <a:prstGeom prst="rect">
            <a:avLst/>
          </a:prstGeom>
        </p:spPr>
      </p:pic>
    </p:spTree>
    <p:extLst>
      <p:ext uri="{BB962C8B-B14F-4D97-AF65-F5344CB8AC3E}">
        <p14:creationId xmlns:p14="http://schemas.microsoft.com/office/powerpoint/2010/main" val="3275276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13B52-EFEA-3A43-1B89-257C06B4030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E7DC4F-BFDD-D2E1-8248-E005FDDFE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F75DF17-975D-700C-FFE2-3C29B48BB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4B5F4D27-EF4C-65DC-54C7-5DA35281F522}"/>
              </a:ext>
            </a:extLst>
          </p:cNvPr>
          <p:cNvSpPr txBox="1"/>
          <p:nvPr/>
        </p:nvSpPr>
        <p:spPr>
          <a:xfrm>
            <a:off x="735133" y="298579"/>
            <a:ext cx="10455299" cy="3354765"/>
          </a:xfrm>
          <a:prstGeom prst="rect">
            <a:avLst/>
          </a:prstGeom>
          <a:noFill/>
        </p:spPr>
        <p:txBody>
          <a:bodyPr wrap="square" rtlCol="0">
            <a:spAutoFit/>
          </a:bodyPr>
          <a:lstStyle/>
          <a:p>
            <a:r>
              <a:rPr lang="en-US" sz="3200" u="sng" dirty="0"/>
              <a:t>Summary of Compensation as a Medical-Legal Consultant</a:t>
            </a:r>
            <a:r>
              <a:rPr lang="en-US" dirty="0"/>
              <a:t>:</a:t>
            </a:r>
          </a:p>
          <a:p>
            <a:pPr marL="342900" indent="-342900">
              <a:buFont typeface="Arial" panose="020B0604020202020204" pitchFamily="34" charset="0"/>
              <a:buChar char="•"/>
            </a:pPr>
            <a:r>
              <a:rPr lang="en-US" sz="2000" dirty="0"/>
              <a:t>As a Medical Legal Consultant, you should be fairly compensated for your time spent preparing, depositions, testifying, meeting with attorneys, traveling, and strategizing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You can establish your own rates based upon the market and bill accordingly using invoicing software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Avoid accepting a continency fee based upon the outcome of the case</a:t>
            </a:r>
          </a:p>
          <a:p>
            <a:endParaRPr lang="en-US" sz="2000" dirty="0"/>
          </a:p>
          <a:p>
            <a:pPr marL="342900" indent="-342900">
              <a:buFont typeface="Arial" panose="020B0604020202020204" pitchFamily="34" charset="0"/>
              <a:buChar char="•"/>
            </a:pPr>
            <a:r>
              <a:rPr lang="en-US" sz="2000" dirty="0"/>
              <a:t>Invoice according for your time and professionalism</a:t>
            </a:r>
          </a:p>
        </p:txBody>
      </p:sp>
      <p:pic>
        <p:nvPicPr>
          <p:cNvPr id="6" name="Picture 5" descr="A gavel and stethoscope on a medical form&#10;&#10;Description automatically generated">
            <a:extLst>
              <a:ext uri="{FF2B5EF4-FFF2-40B4-BE49-F238E27FC236}">
                <a16:creationId xmlns:a16="http://schemas.microsoft.com/office/drawing/2014/main" id="{078D431C-F893-4080-864F-646CA11BA5BC}"/>
              </a:ext>
            </a:extLst>
          </p:cNvPr>
          <p:cNvPicPr>
            <a:picLocks noChangeAspect="1"/>
          </p:cNvPicPr>
          <p:nvPr/>
        </p:nvPicPr>
        <p:blipFill>
          <a:blip r:embed="rId2"/>
          <a:stretch>
            <a:fillRect/>
          </a:stretch>
        </p:blipFill>
        <p:spPr>
          <a:xfrm>
            <a:off x="3541050" y="3802633"/>
            <a:ext cx="4843463" cy="2906078"/>
          </a:xfrm>
          <a:prstGeom prst="rect">
            <a:avLst/>
          </a:prstGeom>
        </p:spPr>
      </p:pic>
    </p:spTree>
    <p:extLst>
      <p:ext uri="{BB962C8B-B14F-4D97-AF65-F5344CB8AC3E}">
        <p14:creationId xmlns:p14="http://schemas.microsoft.com/office/powerpoint/2010/main" val="3877245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4AF85-B24C-C4F9-1B7B-61A0299792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8D9803-E773-F717-60FC-1AC86E8EEAD5}"/>
              </a:ext>
            </a:extLst>
          </p:cNvPr>
          <p:cNvPicPr>
            <a:picLocks noChangeAspect="1"/>
          </p:cNvPicPr>
          <p:nvPr/>
        </p:nvPicPr>
        <p:blipFill>
          <a:blip r:embed="rId2"/>
          <a:srcRect l="6044" r="30275" b="1"/>
          <a:stretch/>
        </p:blipFill>
        <p:spPr>
          <a:xfrm>
            <a:off x="5419264" y="3265080"/>
            <a:ext cx="6129269" cy="3592925"/>
          </a:xfrm>
          <a:prstGeom prst="rect">
            <a:avLst/>
          </a:prstGeom>
        </p:spPr>
      </p:pic>
      <p:pic>
        <p:nvPicPr>
          <p:cNvPr id="2" name="Picture 1">
            <a:extLst>
              <a:ext uri="{FF2B5EF4-FFF2-40B4-BE49-F238E27FC236}">
                <a16:creationId xmlns:a16="http://schemas.microsoft.com/office/drawing/2014/main" id="{049EAA76-FD61-F7EA-0EB8-0B11E424C2AA}"/>
              </a:ext>
            </a:extLst>
          </p:cNvPr>
          <p:cNvPicPr>
            <a:picLocks noChangeAspect="1"/>
          </p:cNvPicPr>
          <p:nvPr/>
        </p:nvPicPr>
        <p:blipFill>
          <a:blip r:embed="rId3"/>
          <a:srcRect b="3156"/>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7" name="Rectangle 16">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C1E91D-3AFE-D977-F4A5-B6D7FABC2201}"/>
              </a:ext>
            </a:extLst>
          </p:cNvPr>
          <p:cNvSpPr txBox="1"/>
          <p:nvPr/>
        </p:nvSpPr>
        <p:spPr>
          <a:xfrm>
            <a:off x="6887046" y="1408557"/>
            <a:ext cx="4661488" cy="1200329"/>
          </a:xfrm>
          <a:prstGeom prst="rect">
            <a:avLst/>
          </a:prstGeom>
          <a:noFill/>
        </p:spPr>
        <p:txBody>
          <a:bodyPr wrap="square" rtlCol="0">
            <a:spAutoFit/>
          </a:bodyPr>
          <a:lstStyle/>
          <a:p>
            <a:pPr algn="ctr"/>
            <a:r>
              <a:rPr lang="en-US" sz="3600" dirty="0"/>
              <a:t>Educational Consulting </a:t>
            </a:r>
          </a:p>
        </p:txBody>
      </p:sp>
      <p:sp>
        <p:nvSpPr>
          <p:cNvPr id="7" name="TextBox 6">
            <a:extLst>
              <a:ext uri="{FF2B5EF4-FFF2-40B4-BE49-F238E27FC236}">
                <a16:creationId xmlns:a16="http://schemas.microsoft.com/office/drawing/2014/main" id="{C844A225-2549-F8E0-8A0B-E4B93A394EDF}"/>
              </a:ext>
            </a:extLst>
          </p:cNvPr>
          <p:cNvSpPr txBox="1"/>
          <p:nvPr/>
        </p:nvSpPr>
        <p:spPr>
          <a:xfrm>
            <a:off x="829938" y="4366598"/>
            <a:ext cx="4428460" cy="1754326"/>
          </a:xfrm>
          <a:prstGeom prst="rect">
            <a:avLst/>
          </a:prstGeom>
          <a:noFill/>
        </p:spPr>
        <p:txBody>
          <a:bodyPr wrap="square" rtlCol="0">
            <a:spAutoFit/>
          </a:bodyPr>
          <a:lstStyle/>
          <a:p>
            <a:pPr algn="ctr"/>
            <a:r>
              <a:rPr lang="en-US" sz="3600" dirty="0"/>
              <a:t>Didactic, Skills, Virtual, Asynchronous</a:t>
            </a:r>
          </a:p>
        </p:txBody>
      </p:sp>
    </p:spTree>
    <p:extLst>
      <p:ext uri="{BB962C8B-B14F-4D97-AF65-F5344CB8AC3E}">
        <p14:creationId xmlns:p14="http://schemas.microsoft.com/office/powerpoint/2010/main" val="626107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616767-BA4B-FB5A-5154-DF0C344745E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5845-3DBC-735A-D7EE-DC31768B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87B2537-73C4-6100-BB66-EB75BDF24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2D1C5B2D-BF5D-3E40-0F7C-5D0941DA359D}"/>
              </a:ext>
            </a:extLst>
          </p:cNvPr>
          <p:cNvPicPr>
            <a:picLocks noChangeAspect="1"/>
          </p:cNvPicPr>
          <p:nvPr/>
        </p:nvPicPr>
        <p:blipFill>
          <a:blip r:embed="rId2"/>
          <a:stretch>
            <a:fillRect/>
          </a:stretch>
        </p:blipFill>
        <p:spPr>
          <a:xfrm>
            <a:off x="2076585" y="342429"/>
            <a:ext cx="7772400" cy="677411"/>
          </a:xfrm>
          <a:prstGeom prst="rect">
            <a:avLst/>
          </a:prstGeom>
        </p:spPr>
      </p:pic>
      <p:graphicFrame>
        <p:nvGraphicFramePr>
          <p:cNvPr id="14" name="TextBox 7">
            <a:extLst>
              <a:ext uri="{FF2B5EF4-FFF2-40B4-BE49-F238E27FC236}">
                <a16:creationId xmlns:a16="http://schemas.microsoft.com/office/drawing/2014/main" id="{A69F771B-60F0-8900-6250-E9F6F1796789}"/>
              </a:ext>
            </a:extLst>
          </p:cNvPr>
          <p:cNvGraphicFramePr/>
          <p:nvPr>
            <p:extLst>
              <p:ext uri="{D42A27DB-BD31-4B8C-83A1-F6EECF244321}">
                <p14:modId xmlns:p14="http://schemas.microsoft.com/office/powerpoint/2010/main" val="2557098522"/>
              </p:ext>
            </p:extLst>
          </p:nvPr>
        </p:nvGraphicFramePr>
        <p:xfrm>
          <a:off x="371475" y="1468722"/>
          <a:ext cx="11329987" cy="4247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607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7E494F-D085-12C1-FE77-8004DF5B2EF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7F0DDA-1C8D-E8CE-F9D3-AA7568005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28E8DF0-DE0C-6A46-7E58-43250498A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9CFBCF00-E2B2-5243-58E5-2AF8DAB39A19}"/>
              </a:ext>
            </a:extLst>
          </p:cNvPr>
          <p:cNvSpPr>
            <a:spLocks noGrp="1"/>
          </p:cNvSpPr>
          <p:nvPr>
            <p:ph type="ctrTitle"/>
          </p:nvPr>
        </p:nvSpPr>
        <p:spPr>
          <a:xfrm>
            <a:off x="2727158" y="183901"/>
            <a:ext cx="5803232" cy="1649412"/>
          </a:xfrm>
        </p:spPr>
        <p:txBody>
          <a:bodyPr>
            <a:normAutofit fontScale="90000"/>
          </a:bodyPr>
          <a:lstStyle/>
          <a:p>
            <a:r>
              <a:rPr lang="en-US" sz="3600" dirty="0"/>
              <a:t>Breaking into a Role in Healthcare, Educational, and Medical Legal Consulting Objectives</a:t>
            </a:r>
          </a:p>
        </p:txBody>
      </p:sp>
      <p:pic>
        <p:nvPicPr>
          <p:cNvPr id="9" name="Picture 8" descr="A person in a white coat talking to a person&#10;&#10;Description automatically generated">
            <a:extLst>
              <a:ext uri="{FF2B5EF4-FFF2-40B4-BE49-F238E27FC236}">
                <a16:creationId xmlns:a16="http://schemas.microsoft.com/office/drawing/2014/main" id="{E05E823E-3DA8-138C-7273-8E3E5991C34B}"/>
              </a:ext>
            </a:extLst>
          </p:cNvPr>
          <p:cNvPicPr>
            <a:picLocks noChangeAspect="1"/>
          </p:cNvPicPr>
          <p:nvPr/>
        </p:nvPicPr>
        <p:blipFill>
          <a:blip r:embed="rId2"/>
          <a:stretch>
            <a:fillRect/>
          </a:stretch>
        </p:blipFill>
        <p:spPr>
          <a:xfrm>
            <a:off x="8530390" y="2590650"/>
            <a:ext cx="3526969" cy="2342731"/>
          </a:xfrm>
          <a:prstGeom prst="rect">
            <a:avLst/>
          </a:prstGeom>
        </p:spPr>
      </p:pic>
      <p:graphicFrame>
        <p:nvGraphicFramePr>
          <p:cNvPr id="14" name="TextBox 4">
            <a:extLst>
              <a:ext uri="{FF2B5EF4-FFF2-40B4-BE49-F238E27FC236}">
                <a16:creationId xmlns:a16="http://schemas.microsoft.com/office/drawing/2014/main" id="{5C31EB9A-262F-6A4A-9C5D-10B8C645538A}"/>
              </a:ext>
            </a:extLst>
          </p:cNvPr>
          <p:cNvGraphicFramePr/>
          <p:nvPr>
            <p:extLst>
              <p:ext uri="{D42A27DB-BD31-4B8C-83A1-F6EECF244321}">
                <p14:modId xmlns:p14="http://schemas.microsoft.com/office/powerpoint/2010/main" val="1592270274"/>
              </p:ext>
            </p:extLst>
          </p:nvPr>
        </p:nvGraphicFramePr>
        <p:xfrm>
          <a:off x="310565" y="2466168"/>
          <a:ext cx="8349915" cy="2885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860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0536E2-F73F-5C8F-7A34-F6E73F53BB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7FAADA-18CB-A7F1-9781-7D1BAC00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93F5F26-1098-BD73-E9E9-057BAC029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FA1405E6-664D-5732-A47A-E63273B2DB30}"/>
              </a:ext>
            </a:extLst>
          </p:cNvPr>
          <p:cNvSpPr>
            <a:spLocks noGrp="1"/>
          </p:cNvSpPr>
          <p:nvPr>
            <p:ph type="ctrTitle"/>
          </p:nvPr>
        </p:nvSpPr>
        <p:spPr>
          <a:xfrm>
            <a:off x="1522476" y="341375"/>
            <a:ext cx="9144000" cy="1047179"/>
          </a:xfrm>
        </p:spPr>
        <p:txBody>
          <a:bodyPr/>
          <a:lstStyle/>
          <a:p>
            <a:r>
              <a:rPr lang="en-US" dirty="0"/>
              <a:t>Educational Consulting</a:t>
            </a:r>
          </a:p>
        </p:txBody>
      </p:sp>
      <p:sp>
        <p:nvSpPr>
          <p:cNvPr id="2" name="TextBox 1">
            <a:extLst>
              <a:ext uri="{FF2B5EF4-FFF2-40B4-BE49-F238E27FC236}">
                <a16:creationId xmlns:a16="http://schemas.microsoft.com/office/drawing/2014/main" id="{10373BE3-7B6E-5268-C2DD-2EC3CBDCCF28}"/>
              </a:ext>
            </a:extLst>
          </p:cNvPr>
          <p:cNvSpPr txBox="1"/>
          <p:nvPr/>
        </p:nvSpPr>
        <p:spPr>
          <a:xfrm>
            <a:off x="549537" y="1530645"/>
            <a:ext cx="6949440" cy="4985980"/>
          </a:xfrm>
          <a:prstGeom prst="rect">
            <a:avLst/>
          </a:prstGeom>
          <a:noFill/>
        </p:spPr>
        <p:txBody>
          <a:bodyPr wrap="square" rtlCol="0">
            <a:spAutoFit/>
          </a:bodyPr>
          <a:lstStyle/>
          <a:p>
            <a:endParaRPr lang="en-US" sz="2000" dirty="0">
              <a:latin typeface="+mj-lt"/>
            </a:endParaRPr>
          </a:p>
          <a:p>
            <a:r>
              <a:rPr lang="en-US" sz="2000" b="1" u="sng" dirty="0">
                <a:latin typeface="+mj-lt"/>
              </a:rPr>
              <a:t>Role and Responsibilities </a:t>
            </a:r>
          </a:p>
          <a:p>
            <a:pPr marL="342900" marR="0" lvl="0" indent="-342900">
              <a:buFont typeface="Arial" panose="020B0604020202020204" pitchFamily="34" charset="0"/>
              <a:buChar char="•"/>
            </a:pPr>
            <a:r>
              <a:rPr lang="en-US" sz="2000" dirty="0">
                <a:effectLst/>
                <a:latin typeface="+mj-lt"/>
                <a:ea typeface="Gill Sans MT" panose="020B0502020104020203" pitchFamily="34" charset="77"/>
                <a:cs typeface="Times New Roman" panose="02020603050405020304" pitchFamily="18" charset="0"/>
              </a:rPr>
              <a:t>Independent educational consultant delivering high quality presentations </a:t>
            </a:r>
            <a:r>
              <a:rPr lang="en-US" sz="2000" dirty="0">
                <a:latin typeface="+mj-lt"/>
                <a:ea typeface="Gill Sans MT" panose="020B0502020104020203" pitchFamily="34" charset="77"/>
                <a:cs typeface="Times New Roman" panose="02020603050405020304" pitchFamily="18" charset="0"/>
              </a:rPr>
              <a:t>on areas of your expertise and experiences </a:t>
            </a:r>
            <a:r>
              <a:rPr lang="en-GB" sz="2000" dirty="0">
                <a:effectLst/>
                <a:latin typeface="+mj-lt"/>
                <a:ea typeface="Times New Roman" panose="02020603050405020304" pitchFamily="18" charset="0"/>
              </a:rPr>
              <a:t> </a:t>
            </a:r>
            <a:endParaRPr lang="en-US" sz="2000" dirty="0">
              <a:effectLst/>
              <a:latin typeface="+mj-lt"/>
              <a:ea typeface="Times New Roman" panose="02020603050405020304" pitchFamily="18" charset="0"/>
            </a:endParaRPr>
          </a:p>
          <a:p>
            <a:pPr marL="342900" marR="0" lvl="0" indent="-342900">
              <a:buFont typeface="Arial" panose="020B0604020202020204" pitchFamily="34" charset="0"/>
              <a:buChar char="•"/>
            </a:pPr>
            <a:r>
              <a:rPr lang="en-US" sz="2000" i="1" dirty="0">
                <a:solidFill>
                  <a:srgbClr val="000000"/>
                </a:solidFill>
                <a:effectLst/>
                <a:latin typeface="+mj-lt"/>
                <a:ea typeface="Times New Roman" panose="02020603050405020304" pitchFamily="18" charset="0"/>
              </a:rPr>
              <a:t>Instructional Delivery</a:t>
            </a:r>
            <a:endParaRPr lang="en-US" sz="2000" i="1" dirty="0">
              <a:solidFill>
                <a:srgbClr val="000000"/>
              </a:solidFill>
              <a:latin typeface="+mj-lt"/>
              <a:ea typeface="Times New Roman" panose="02020603050405020304" pitchFamily="18" charset="0"/>
            </a:endParaRPr>
          </a:p>
          <a:p>
            <a:pPr marL="800100" lvl="1" indent="-342900">
              <a:buFont typeface="Arial" panose="020B0604020202020204" pitchFamily="34" charset="0"/>
              <a:buChar char="•"/>
            </a:pPr>
            <a:r>
              <a:rPr lang="en-US" sz="2000" dirty="0">
                <a:solidFill>
                  <a:srgbClr val="000000"/>
                </a:solidFill>
                <a:effectLst/>
                <a:latin typeface="+mj-lt"/>
                <a:ea typeface="Times New Roman" panose="02020603050405020304" pitchFamily="18" charset="0"/>
              </a:rPr>
              <a:t>Design and deliver engaging lectures, tutorials, workshops, seminars, and live Q&amp;A sessions</a:t>
            </a:r>
            <a:endParaRPr lang="en-US" sz="2000" dirty="0">
              <a:effectLst/>
              <a:latin typeface="+mj-lt"/>
              <a:ea typeface="Times New Roman" panose="02020603050405020304" pitchFamily="18" charset="0"/>
            </a:endParaRPr>
          </a:p>
          <a:p>
            <a:pPr marL="342900" marR="0" lvl="0" indent="-342900">
              <a:buFont typeface="Arial" panose="020B0604020202020204" pitchFamily="34" charset="0"/>
              <a:buChar char="•"/>
            </a:pPr>
            <a:r>
              <a:rPr lang="en-US" sz="2000" i="1" dirty="0">
                <a:solidFill>
                  <a:srgbClr val="000000"/>
                </a:solidFill>
                <a:effectLst/>
                <a:latin typeface="+mj-lt"/>
                <a:ea typeface="Times New Roman" panose="02020603050405020304" pitchFamily="18" charset="0"/>
              </a:rPr>
              <a:t>Content Development</a:t>
            </a:r>
            <a:endParaRPr lang="en-US" sz="2000" dirty="0">
              <a:effectLst/>
              <a:latin typeface="+mj-lt"/>
            </a:endParaRPr>
          </a:p>
          <a:p>
            <a:pPr marL="342900" indent="-342900">
              <a:buFont typeface="Arial" panose="020B0604020202020204" pitchFamily="34" charset="0"/>
              <a:buChar char="•"/>
            </a:pPr>
            <a:r>
              <a:rPr lang="en-US" sz="2000" i="1" dirty="0">
                <a:effectLst/>
                <a:latin typeface="+mj-lt"/>
              </a:rPr>
              <a:t>Collaboration and Assessment based learning </a:t>
            </a:r>
            <a:endParaRPr lang="en-US" sz="2000" i="1" dirty="0">
              <a:latin typeface="+mj-lt"/>
            </a:endParaRPr>
          </a:p>
          <a:p>
            <a:pPr marL="342900" indent="-342900">
              <a:buFont typeface="Arial" panose="020B0604020202020204" pitchFamily="34" charset="0"/>
              <a:buChar char="•"/>
            </a:pPr>
            <a:r>
              <a:rPr lang="en-US" sz="2000" dirty="0">
                <a:effectLst/>
                <a:latin typeface="+mj-lt"/>
              </a:rPr>
              <a:t>Collaborate effectively with peers to refine teaching methods, expand knowledge, and assess comprehension, contributing </a:t>
            </a:r>
            <a:endParaRPr lang="en-US" sz="2000" i="1" dirty="0">
              <a:solidFill>
                <a:srgbClr val="000000"/>
              </a:solidFill>
              <a:effectLst/>
              <a:latin typeface="+mj-lt"/>
              <a:ea typeface="Times New Roman" panose="02020603050405020304" pitchFamily="18" charset="0"/>
            </a:endParaRPr>
          </a:p>
          <a:p>
            <a:pPr marL="342900" marR="0" lvl="0" indent="-342900">
              <a:buFont typeface="Arial" panose="020B0604020202020204" pitchFamily="34" charset="0"/>
              <a:buChar char="•"/>
            </a:pPr>
            <a:r>
              <a:rPr lang="en-GB" sz="2000" dirty="0">
                <a:latin typeface="+mj-lt"/>
                <a:ea typeface="Gill Sans MT" panose="020B0502020104020203" pitchFamily="34" charset="77"/>
                <a:cs typeface="Times New Roman" panose="02020603050405020304" pitchFamily="18" charset="0"/>
              </a:rPr>
              <a:t>Provide didactic and </a:t>
            </a:r>
            <a:r>
              <a:rPr lang="en-GB" sz="2000" dirty="0">
                <a:effectLst/>
                <a:latin typeface="+mj-lt"/>
                <a:ea typeface="Gill Sans MT" panose="020B0502020104020203" pitchFamily="34" charset="77"/>
                <a:cs typeface="Times New Roman" panose="02020603050405020304" pitchFamily="18" charset="0"/>
              </a:rPr>
              <a:t>clinical skills training</a:t>
            </a:r>
          </a:p>
          <a:p>
            <a:pPr marL="342900" marR="0" lvl="0" indent="-342900">
              <a:buFont typeface="Arial" panose="020B0604020202020204" pitchFamily="34" charset="0"/>
              <a:buChar char="•"/>
            </a:pPr>
            <a:r>
              <a:rPr lang="en-GB" sz="2000" dirty="0">
                <a:latin typeface="+mj-lt"/>
                <a:ea typeface="Gill Sans MT" panose="020B0502020104020203" pitchFamily="34" charset="77"/>
                <a:cs typeface="Times New Roman" panose="02020603050405020304" pitchFamily="18" charset="0"/>
              </a:rPr>
              <a:t>Board Review Training </a:t>
            </a:r>
            <a:endParaRPr lang="en-GB" sz="2000" dirty="0">
              <a:effectLst/>
              <a:latin typeface="+mj-lt"/>
              <a:ea typeface="Gill Sans MT" panose="020B0502020104020203" pitchFamily="34" charset="77"/>
              <a:cs typeface="Times New Roman" panose="02020603050405020304" pitchFamily="18" charset="0"/>
            </a:endParaRPr>
          </a:p>
          <a:p>
            <a:pPr marL="342900" marR="0" lvl="0" indent="-342900">
              <a:buFont typeface="Arial" panose="020B0604020202020204" pitchFamily="34" charset="0"/>
              <a:buChar char="•"/>
            </a:pPr>
            <a:r>
              <a:rPr lang="en-GB" sz="2000" dirty="0">
                <a:latin typeface="+mj-lt"/>
                <a:ea typeface="Gill Sans MT" panose="020B0502020104020203" pitchFamily="34" charset="77"/>
                <a:cs typeface="Times New Roman" panose="02020603050405020304" pitchFamily="18" charset="0"/>
              </a:rPr>
              <a:t>Create </a:t>
            </a:r>
            <a:r>
              <a:rPr lang="en-GB" sz="2000" dirty="0">
                <a:effectLst/>
                <a:latin typeface="+mj-lt"/>
                <a:ea typeface="Gill Sans MT" panose="020B0502020104020203" pitchFamily="34" charset="77"/>
                <a:cs typeface="Times New Roman" panose="02020603050405020304" pitchFamily="18" charset="0"/>
              </a:rPr>
              <a:t>engaging and impactful professional development educational training</a:t>
            </a:r>
            <a:endParaRPr lang="en-US" sz="2000" dirty="0">
              <a:effectLst/>
              <a:latin typeface="+mj-lt"/>
              <a:ea typeface="Gill Sans MT" panose="020B0502020104020203" pitchFamily="34" charset="77"/>
              <a:cs typeface="Times New Roman" panose="02020603050405020304" pitchFamily="18" charset="0"/>
            </a:endParaRP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3B7F3A5D-699D-3614-4F88-1EF94437A5A9}"/>
              </a:ext>
            </a:extLst>
          </p:cNvPr>
          <p:cNvPicPr>
            <a:picLocks noChangeAspect="1"/>
          </p:cNvPicPr>
          <p:nvPr/>
        </p:nvPicPr>
        <p:blipFill>
          <a:blip r:embed="rId2"/>
          <a:stretch>
            <a:fillRect/>
          </a:stretch>
        </p:blipFill>
        <p:spPr>
          <a:xfrm>
            <a:off x="7910450" y="2839259"/>
            <a:ext cx="3732013" cy="2089927"/>
          </a:xfrm>
          <a:prstGeom prst="rect">
            <a:avLst/>
          </a:prstGeom>
        </p:spPr>
      </p:pic>
    </p:spTree>
    <p:extLst>
      <p:ext uri="{BB962C8B-B14F-4D97-AF65-F5344CB8AC3E}">
        <p14:creationId xmlns:p14="http://schemas.microsoft.com/office/powerpoint/2010/main" val="2717461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577960-C074-4DB8-1427-04184F3061C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0DEC5C-CE97-91B3-2681-0ADDEF1507DD}"/>
              </a:ext>
            </a:extLst>
          </p:cNvPr>
          <p:cNvSpPr>
            <a:spLocks noGrp="1"/>
          </p:cNvSpPr>
          <p:nvPr>
            <p:ph type="ctrTitle"/>
          </p:nvPr>
        </p:nvSpPr>
        <p:spPr>
          <a:xfrm>
            <a:off x="850868" y="71089"/>
            <a:ext cx="3816095" cy="1938076"/>
          </a:xfrm>
        </p:spPr>
        <p:txBody>
          <a:bodyPr vert="horz" lIns="91440" tIns="45720" rIns="91440" bIns="45720" rtlCol="0" anchor="ctr">
            <a:normAutofit/>
          </a:bodyPr>
          <a:lstStyle/>
          <a:p>
            <a:r>
              <a:rPr lang="en-US" sz="4400" kern="1200" dirty="0">
                <a:solidFill>
                  <a:schemeClr val="tx1"/>
                </a:solidFill>
                <a:latin typeface="+mj-lt"/>
                <a:ea typeface="+mj-ea"/>
                <a:cs typeface="+mj-cs"/>
              </a:rPr>
              <a:t>Educational Consulting</a:t>
            </a:r>
          </a:p>
        </p:txBody>
      </p:sp>
      <p:sp>
        <p:nvSpPr>
          <p:cNvPr id="2" name="TextBox 1">
            <a:extLst>
              <a:ext uri="{FF2B5EF4-FFF2-40B4-BE49-F238E27FC236}">
                <a16:creationId xmlns:a16="http://schemas.microsoft.com/office/drawing/2014/main" id="{2DB97FE0-2AA1-CCF0-2E52-DFE3F56FDA8D}"/>
              </a:ext>
            </a:extLst>
          </p:cNvPr>
          <p:cNvSpPr txBox="1"/>
          <p:nvPr/>
        </p:nvSpPr>
        <p:spPr>
          <a:xfrm>
            <a:off x="214311" y="1831443"/>
            <a:ext cx="5089208" cy="4777747"/>
          </a:xfrm>
          <a:prstGeom prst="rect">
            <a:avLst/>
          </a:prstGeom>
        </p:spPr>
        <p:txBody>
          <a:bodyPr vert="horz" lIns="91440" tIns="45720" rIns="91440" bIns="45720" rtlCol="0">
            <a:normAutofit/>
          </a:bodyPr>
          <a:lstStyle/>
          <a:p>
            <a:pPr>
              <a:lnSpc>
                <a:spcPct val="90000"/>
              </a:lnSpc>
              <a:spcAft>
                <a:spcPts val="600"/>
              </a:spcAft>
            </a:pPr>
            <a:r>
              <a:rPr lang="en-US" sz="2000" b="1" u="sng" dirty="0"/>
              <a:t>Opportunities</a:t>
            </a:r>
          </a:p>
          <a:p>
            <a:pPr marL="285750" indent="-228600">
              <a:lnSpc>
                <a:spcPct val="90000"/>
              </a:lnSpc>
              <a:spcAft>
                <a:spcPts val="600"/>
              </a:spcAft>
              <a:buFont typeface="Arial" panose="020B0604020202020204" pitchFamily="34" charset="0"/>
              <a:buChar char="•"/>
            </a:pPr>
            <a:r>
              <a:rPr lang="en-US" sz="2000" dirty="0"/>
              <a:t>Independent Contractor lecturing at conferences, workshops, podcasts, PA or other academic Programs, Doctorate Programs</a:t>
            </a:r>
          </a:p>
          <a:p>
            <a:pPr marL="285750" indent="-228600">
              <a:lnSpc>
                <a:spcPct val="90000"/>
              </a:lnSpc>
              <a:spcAft>
                <a:spcPts val="600"/>
              </a:spcAft>
              <a:buFont typeface="Arial" panose="020B0604020202020204" pitchFamily="34" charset="0"/>
              <a:buChar char="•"/>
            </a:pPr>
            <a:r>
              <a:rPr lang="en-US" sz="2000" b="0" i="0" u="none" strike="noStrike" dirty="0">
                <a:solidFill>
                  <a:srgbClr val="000000"/>
                </a:solidFill>
                <a:effectLst/>
                <a:latin typeface="Aptos" panose="020B0004020202020204" pitchFamily="34" charset="0"/>
              </a:rPr>
              <a:t>Local / state / national / international organization conferences</a:t>
            </a:r>
            <a:endParaRPr lang="en-US" sz="2000" dirty="0"/>
          </a:p>
          <a:p>
            <a:pPr marL="285750" indent="-228600">
              <a:lnSpc>
                <a:spcPct val="90000"/>
              </a:lnSpc>
              <a:spcAft>
                <a:spcPts val="600"/>
              </a:spcAft>
              <a:buFont typeface="Arial" panose="020B0604020202020204" pitchFamily="34" charset="0"/>
              <a:buChar char="•"/>
            </a:pPr>
            <a:r>
              <a:rPr lang="en-US" sz="2000" dirty="0"/>
              <a:t>Asynchronous, live, recorded, in person</a:t>
            </a:r>
          </a:p>
          <a:p>
            <a:pPr marL="285750" indent="-228600">
              <a:lnSpc>
                <a:spcPct val="90000"/>
              </a:lnSpc>
              <a:spcAft>
                <a:spcPts val="600"/>
              </a:spcAft>
              <a:buFont typeface="Arial" panose="020B0604020202020204" pitchFamily="34" charset="0"/>
              <a:buChar char="•"/>
            </a:pPr>
            <a:r>
              <a:rPr lang="en-US" sz="2000" dirty="0"/>
              <a:t>Board Advisor</a:t>
            </a:r>
          </a:p>
          <a:p>
            <a:pPr marL="285750" indent="-228600">
              <a:lnSpc>
                <a:spcPct val="90000"/>
              </a:lnSpc>
              <a:spcAft>
                <a:spcPts val="600"/>
              </a:spcAft>
              <a:buFont typeface="Arial" panose="020B0604020202020204" pitchFamily="34" charset="0"/>
              <a:buChar char="•"/>
            </a:pPr>
            <a:r>
              <a:rPr lang="en-US" sz="2000" dirty="0"/>
              <a:t>Administrative/Educational work as a 1099 contractor</a:t>
            </a:r>
          </a:p>
          <a:p>
            <a:pPr marL="285750" indent="-228600">
              <a:lnSpc>
                <a:spcPct val="90000"/>
              </a:lnSpc>
              <a:spcAft>
                <a:spcPts val="600"/>
              </a:spcAft>
              <a:buFont typeface="Arial" panose="020B0604020202020204" pitchFamily="34" charset="0"/>
              <a:buChar char="•"/>
            </a:pPr>
            <a:r>
              <a:rPr lang="en-US" sz="2000" dirty="0"/>
              <a:t>Fellowship Programs</a:t>
            </a:r>
          </a:p>
          <a:p>
            <a:pPr marL="285750" indent="-228600">
              <a:lnSpc>
                <a:spcPct val="90000"/>
              </a:lnSpc>
              <a:spcAft>
                <a:spcPts val="600"/>
              </a:spcAft>
              <a:buFont typeface="Arial" panose="020B0604020202020204" pitchFamily="34" charset="0"/>
              <a:buChar char="•"/>
            </a:pPr>
            <a:r>
              <a:rPr lang="en-US" sz="2000" dirty="0"/>
              <a:t>Create your own conference!</a:t>
            </a:r>
          </a:p>
          <a:p>
            <a:pPr marL="57150">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CDA952B5-E88B-4309-8A32-7F7D5D9CEB1F}"/>
              </a:ext>
            </a:extLst>
          </p:cNvPr>
          <p:cNvPicPr>
            <a:picLocks noChangeAspect="1"/>
          </p:cNvPicPr>
          <p:nvPr/>
        </p:nvPicPr>
        <p:blipFill>
          <a:blip r:embed="rId2"/>
          <a:srcRect r="1" b="23822"/>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75EEF259-2243-FB1D-F06B-806CEEB3FF28}"/>
              </a:ext>
            </a:extLst>
          </p:cNvPr>
          <p:cNvPicPr>
            <a:picLocks noChangeAspect="1"/>
          </p:cNvPicPr>
          <p:nvPr/>
        </p:nvPicPr>
        <p:blipFill>
          <a:blip r:embed="rId3"/>
          <a:srcRect t="16841" b="1015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64049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CA77A7-2B08-0B9F-E408-CFF40832477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FDAA02F-933E-0BAC-4790-32E0DFEAB2CF}"/>
              </a:ext>
            </a:extLst>
          </p:cNvPr>
          <p:cNvSpPr>
            <a:spLocks noGrp="1"/>
          </p:cNvSpPr>
          <p:nvPr>
            <p:ph type="ctrTitle"/>
          </p:nvPr>
        </p:nvSpPr>
        <p:spPr>
          <a:xfrm>
            <a:off x="987252" y="269359"/>
            <a:ext cx="6112220" cy="1330839"/>
          </a:xfrm>
        </p:spPr>
        <p:txBody>
          <a:bodyPr vert="horz" lIns="91440" tIns="45720" rIns="91440" bIns="45720" rtlCol="0" anchor="ctr">
            <a:normAutofit/>
          </a:bodyPr>
          <a:lstStyle/>
          <a:p>
            <a:r>
              <a:rPr lang="en-US" sz="4400" kern="1200" dirty="0">
                <a:solidFill>
                  <a:schemeClr val="tx1">
                    <a:lumMod val="85000"/>
                    <a:lumOff val="15000"/>
                  </a:schemeClr>
                </a:solidFill>
                <a:latin typeface="+mj-lt"/>
                <a:ea typeface="+mj-ea"/>
                <a:cs typeface="+mj-cs"/>
              </a:rPr>
              <a:t>Educational Consulting</a:t>
            </a:r>
          </a:p>
        </p:txBody>
      </p:sp>
      <p:sp>
        <p:nvSpPr>
          <p:cNvPr id="2" name="TextBox 1">
            <a:extLst>
              <a:ext uri="{FF2B5EF4-FFF2-40B4-BE49-F238E27FC236}">
                <a16:creationId xmlns:a16="http://schemas.microsoft.com/office/drawing/2014/main" id="{23068E25-CBD0-60AC-6701-8C8B355C0E9C}"/>
              </a:ext>
            </a:extLst>
          </p:cNvPr>
          <p:cNvSpPr txBox="1"/>
          <p:nvPr/>
        </p:nvSpPr>
        <p:spPr>
          <a:xfrm>
            <a:off x="428624" y="1330843"/>
            <a:ext cx="7229475" cy="5257798"/>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endParaRPr lang="en-US" sz="2000" dirty="0">
              <a:solidFill>
                <a:schemeClr val="tx1">
                  <a:lumMod val="85000"/>
                  <a:lumOff val="15000"/>
                </a:schemeClr>
              </a:solidFill>
            </a:endParaRPr>
          </a:p>
          <a:p>
            <a:pPr>
              <a:lnSpc>
                <a:spcPct val="90000"/>
              </a:lnSpc>
              <a:spcAft>
                <a:spcPts val="600"/>
              </a:spcAft>
            </a:pPr>
            <a:r>
              <a:rPr lang="en-US" sz="2200" b="0" i="0" u="none" strike="noStrike" dirty="0">
                <a:solidFill>
                  <a:schemeClr val="tx1">
                    <a:lumMod val="85000"/>
                    <a:lumOff val="15000"/>
                  </a:schemeClr>
                </a:solidFill>
                <a:effectLst/>
              </a:rPr>
              <a:t>What are the benefits to Educational Consulting?</a:t>
            </a:r>
          </a:p>
          <a:p>
            <a:pPr>
              <a:lnSpc>
                <a:spcPct val="90000"/>
              </a:lnSpc>
              <a:spcAft>
                <a:spcPts val="600"/>
              </a:spcAft>
            </a:pPr>
            <a:endParaRPr lang="en-US" sz="2200" b="0" i="0" u="none" strike="noStrike" dirty="0">
              <a:solidFill>
                <a:schemeClr val="tx1">
                  <a:lumMod val="85000"/>
                  <a:lumOff val="15000"/>
                </a:schemeClr>
              </a:solidFill>
              <a:effectLst/>
            </a:endParaRPr>
          </a:p>
          <a:p>
            <a:pPr marL="285750" indent="-228600">
              <a:lnSpc>
                <a:spcPct val="90000"/>
              </a:lnSpc>
              <a:spcAft>
                <a:spcPts val="600"/>
              </a:spcAft>
              <a:buFont typeface="Arial" panose="020B0604020202020204" pitchFamily="34" charset="0"/>
              <a:buChar char="•"/>
            </a:pPr>
            <a:r>
              <a:rPr lang="en-US" sz="2200" b="0" i="0" u="none" strike="noStrike" dirty="0">
                <a:solidFill>
                  <a:schemeClr val="tx1">
                    <a:lumMod val="85000"/>
                    <a:lumOff val="15000"/>
                  </a:schemeClr>
                </a:solidFill>
                <a:effectLst/>
              </a:rPr>
              <a:t>Extra pay; this includes getting paid to travel and attend conferences instead of you paying</a:t>
            </a:r>
          </a:p>
          <a:p>
            <a:pPr marL="57150">
              <a:lnSpc>
                <a:spcPct val="90000"/>
              </a:lnSpc>
              <a:spcAft>
                <a:spcPts val="600"/>
              </a:spcAft>
            </a:pPr>
            <a:endParaRPr lang="en-US" sz="2200" b="0" i="0" u="none" strike="noStrike" dirty="0">
              <a:solidFill>
                <a:schemeClr val="tx1">
                  <a:lumMod val="85000"/>
                  <a:lumOff val="15000"/>
                </a:schemeClr>
              </a:solidFill>
              <a:effectLst/>
            </a:endParaRPr>
          </a:p>
          <a:p>
            <a:pPr marL="285750" indent="-228600">
              <a:lnSpc>
                <a:spcPct val="90000"/>
              </a:lnSpc>
              <a:spcAft>
                <a:spcPts val="600"/>
              </a:spcAft>
              <a:buFont typeface="Arial" panose="020B0604020202020204" pitchFamily="34" charset="0"/>
              <a:buChar char="•"/>
            </a:pPr>
            <a:r>
              <a:rPr lang="en-US" sz="2200" b="0" i="0" u="none" strike="noStrike" dirty="0">
                <a:solidFill>
                  <a:schemeClr val="tx1">
                    <a:lumMod val="85000"/>
                    <a:lumOff val="15000"/>
                  </a:schemeClr>
                </a:solidFill>
                <a:effectLst/>
              </a:rPr>
              <a:t>Earn CME credit; can be from delivering the talk or being given low-cost/no-cost CME from organization for whom you are speaking</a:t>
            </a:r>
          </a:p>
          <a:p>
            <a:pPr marL="57150">
              <a:lnSpc>
                <a:spcPct val="90000"/>
              </a:lnSpc>
              <a:spcAft>
                <a:spcPts val="600"/>
              </a:spcAft>
            </a:pPr>
            <a:endParaRPr lang="en-US" sz="2200" b="0" i="0" u="none" strike="noStrike" dirty="0">
              <a:solidFill>
                <a:schemeClr val="tx1">
                  <a:lumMod val="85000"/>
                  <a:lumOff val="15000"/>
                </a:schemeClr>
              </a:solidFill>
              <a:effectLst/>
            </a:endParaRPr>
          </a:p>
          <a:p>
            <a:pPr marL="285750" indent="-228600">
              <a:lnSpc>
                <a:spcPct val="90000"/>
              </a:lnSpc>
              <a:spcAft>
                <a:spcPts val="600"/>
              </a:spcAft>
              <a:buFont typeface="Arial" panose="020B0604020202020204" pitchFamily="34" charset="0"/>
              <a:buChar char="•"/>
            </a:pPr>
            <a:r>
              <a:rPr lang="en-US" sz="2200" b="0" i="0" u="none" strike="noStrike" dirty="0">
                <a:solidFill>
                  <a:schemeClr val="tx1">
                    <a:lumMod val="85000"/>
                    <a:lumOff val="15000"/>
                  </a:schemeClr>
                </a:solidFill>
                <a:effectLst/>
              </a:rPr>
              <a:t>Establish expertise in community</a:t>
            </a:r>
          </a:p>
          <a:p>
            <a:pPr marL="57150">
              <a:lnSpc>
                <a:spcPct val="90000"/>
              </a:lnSpc>
              <a:spcAft>
                <a:spcPts val="600"/>
              </a:spcAft>
            </a:pPr>
            <a:endParaRPr lang="en-US" sz="2200" b="0" i="0" u="none" strike="noStrike" dirty="0">
              <a:solidFill>
                <a:schemeClr val="tx1">
                  <a:lumMod val="85000"/>
                  <a:lumOff val="15000"/>
                </a:schemeClr>
              </a:solidFill>
              <a:effectLst/>
            </a:endParaRPr>
          </a:p>
          <a:p>
            <a:pPr marL="285750" indent="-228600">
              <a:lnSpc>
                <a:spcPct val="90000"/>
              </a:lnSpc>
              <a:spcAft>
                <a:spcPts val="600"/>
              </a:spcAft>
              <a:buFont typeface="Arial" panose="020B0604020202020204" pitchFamily="34" charset="0"/>
              <a:buChar char="•"/>
            </a:pPr>
            <a:r>
              <a:rPr lang="en-US" sz="2200" b="0" i="0" u="none" strike="noStrike" dirty="0">
                <a:solidFill>
                  <a:schemeClr val="tx1">
                    <a:lumMod val="85000"/>
                    <a:lumOff val="15000"/>
                  </a:schemeClr>
                </a:solidFill>
                <a:effectLst/>
              </a:rPr>
              <a:t>Build a resume to lead to bigger educational and noneducational opportunities</a:t>
            </a:r>
          </a:p>
          <a:p>
            <a:pPr marL="57150">
              <a:lnSpc>
                <a:spcPct val="90000"/>
              </a:lnSpc>
              <a:spcAft>
                <a:spcPts val="600"/>
              </a:spcAft>
            </a:pPr>
            <a:endParaRPr lang="en-US" sz="2200" b="0" i="0" u="none" strike="noStrike" dirty="0">
              <a:solidFill>
                <a:schemeClr val="tx1">
                  <a:lumMod val="85000"/>
                  <a:lumOff val="15000"/>
                </a:schemeClr>
              </a:solidFill>
              <a:effectLst/>
            </a:endParaRPr>
          </a:p>
          <a:p>
            <a:pPr marL="285750" indent="-228600">
              <a:lnSpc>
                <a:spcPct val="90000"/>
              </a:lnSpc>
              <a:spcAft>
                <a:spcPts val="600"/>
              </a:spcAft>
              <a:buFont typeface="Arial" panose="020B0604020202020204" pitchFamily="34" charset="0"/>
              <a:buChar char="•"/>
            </a:pPr>
            <a:r>
              <a:rPr lang="en-US" sz="2200" b="0" i="0" u="none" strike="noStrike" dirty="0">
                <a:solidFill>
                  <a:schemeClr val="tx1">
                    <a:lumMod val="85000"/>
                    <a:lumOff val="15000"/>
                  </a:schemeClr>
                </a:solidFill>
                <a:effectLst/>
              </a:rPr>
              <a:t>Network with fellow medical professionals</a:t>
            </a:r>
          </a:p>
          <a:p>
            <a:pPr marL="285750" indent="-228600">
              <a:lnSpc>
                <a:spcPct val="90000"/>
              </a:lnSpc>
              <a:spcAft>
                <a:spcPts val="600"/>
              </a:spcAft>
              <a:buFont typeface="Arial" panose="020B0604020202020204" pitchFamily="34" charset="0"/>
              <a:buChar char="•"/>
            </a:pPr>
            <a:endParaRPr lang="en-US" sz="2200" dirty="0">
              <a:solidFill>
                <a:schemeClr val="tx1">
                  <a:lumMod val="85000"/>
                  <a:lumOff val="15000"/>
                </a:schemeClr>
              </a:solidFill>
            </a:endParaRPr>
          </a:p>
          <a:p>
            <a:pPr marL="285750" indent="-228600">
              <a:lnSpc>
                <a:spcPct val="90000"/>
              </a:lnSpc>
              <a:spcAft>
                <a:spcPts val="600"/>
              </a:spcAft>
              <a:buFont typeface="Arial" panose="020B0604020202020204" pitchFamily="34" charset="0"/>
              <a:buChar char="•"/>
            </a:pPr>
            <a:r>
              <a:rPr lang="en-US" sz="2200" b="0" i="0" u="none" strike="noStrike" dirty="0">
                <a:solidFill>
                  <a:schemeClr val="tx1">
                    <a:lumMod val="85000"/>
                    <a:lumOff val="15000"/>
                  </a:schemeClr>
                </a:solidFill>
                <a:effectLst/>
              </a:rPr>
              <a:t>Improves standing as a Medical Legal Consultant</a:t>
            </a:r>
          </a:p>
          <a:p>
            <a:pPr indent="-228600">
              <a:lnSpc>
                <a:spcPct val="90000"/>
              </a:lnSpc>
              <a:spcAft>
                <a:spcPts val="600"/>
              </a:spcAft>
              <a:buFont typeface="Arial" panose="020B0604020202020204" pitchFamily="34" charset="0"/>
              <a:buChar char="•"/>
            </a:pPr>
            <a:endParaRPr lang="en-US" sz="2000" dirty="0">
              <a:solidFill>
                <a:schemeClr val="tx1">
                  <a:lumMod val="85000"/>
                  <a:lumOff val="15000"/>
                </a:schemeClr>
              </a:solidFill>
            </a:endParaRPr>
          </a:p>
        </p:txBody>
      </p:sp>
      <p:pic>
        <p:nvPicPr>
          <p:cNvPr id="6" name="Picture 5">
            <a:extLst>
              <a:ext uri="{FF2B5EF4-FFF2-40B4-BE49-F238E27FC236}">
                <a16:creationId xmlns:a16="http://schemas.microsoft.com/office/drawing/2014/main" id="{3146867C-8C59-9948-E049-6B5D9AA78D51}"/>
              </a:ext>
            </a:extLst>
          </p:cNvPr>
          <p:cNvPicPr>
            <a:picLocks noChangeAspect="1"/>
          </p:cNvPicPr>
          <p:nvPr/>
        </p:nvPicPr>
        <p:blipFill>
          <a:blip r:embed="rId2"/>
          <a:srcRect l="1603" r="13203" b="2"/>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5" name="Picture 4">
            <a:extLst>
              <a:ext uri="{FF2B5EF4-FFF2-40B4-BE49-F238E27FC236}">
                <a16:creationId xmlns:a16="http://schemas.microsoft.com/office/drawing/2014/main" id="{D6EE3B67-DA57-DAEE-DA8F-58346BAB48F6}"/>
              </a:ext>
            </a:extLst>
          </p:cNvPr>
          <p:cNvPicPr>
            <a:picLocks noChangeAspect="1"/>
          </p:cNvPicPr>
          <p:nvPr/>
        </p:nvPicPr>
        <p:blipFill>
          <a:blip r:embed="rId3"/>
          <a:srcRect l="15681"/>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2348226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AFD6FC-DB6A-6083-17C5-62AD4F81B53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ABEAACB-E977-62FB-FB06-6CC5D4250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4BA6EA-8952-0E23-0ACE-F80B2C16B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BE4892-D172-7BCA-99B3-2ACF28B9F416}"/>
              </a:ext>
            </a:extLst>
          </p:cNvPr>
          <p:cNvSpPr>
            <a:spLocks noGrp="1"/>
          </p:cNvSpPr>
          <p:nvPr>
            <p:ph type="ctrTitle"/>
          </p:nvPr>
        </p:nvSpPr>
        <p:spPr>
          <a:xfrm>
            <a:off x="987252" y="269359"/>
            <a:ext cx="6112220" cy="1330839"/>
          </a:xfrm>
        </p:spPr>
        <p:txBody>
          <a:bodyPr vert="horz" lIns="91440" tIns="45720" rIns="91440" bIns="45720" rtlCol="0" anchor="ctr">
            <a:normAutofit/>
          </a:bodyPr>
          <a:lstStyle/>
          <a:p>
            <a:r>
              <a:rPr lang="en-US" sz="4400" kern="1200" dirty="0">
                <a:solidFill>
                  <a:schemeClr val="tx1">
                    <a:lumMod val="85000"/>
                    <a:lumOff val="15000"/>
                  </a:schemeClr>
                </a:solidFill>
                <a:latin typeface="+mj-lt"/>
                <a:ea typeface="+mj-ea"/>
                <a:cs typeface="+mj-cs"/>
              </a:rPr>
              <a:t>Educational Consulting</a:t>
            </a:r>
          </a:p>
        </p:txBody>
      </p:sp>
      <p:sp>
        <p:nvSpPr>
          <p:cNvPr id="2" name="TextBox 1">
            <a:extLst>
              <a:ext uri="{FF2B5EF4-FFF2-40B4-BE49-F238E27FC236}">
                <a16:creationId xmlns:a16="http://schemas.microsoft.com/office/drawing/2014/main" id="{9302760E-196E-5F00-3214-ABA24D95C04B}"/>
              </a:ext>
            </a:extLst>
          </p:cNvPr>
          <p:cNvSpPr txBox="1"/>
          <p:nvPr/>
        </p:nvSpPr>
        <p:spPr>
          <a:xfrm>
            <a:off x="428624" y="1330843"/>
            <a:ext cx="7229475" cy="5257798"/>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tx1">
                    <a:lumMod val="85000"/>
                    <a:lumOff val="15000"/>
                  </a:schemeClr>
                </a:solidFill>
              </a:rPr>
              <a:t>Questions that may impact consulting? </a:t>
            </a:r>
          </a:p>
          <a:p>
            <a:pPr>
              <a:lnSpc>
                <a:spcPct val="90000"/>
              </a:lnSpc>
              <a:spcAft>
                <a:spcPts val="600"/>
              </a:spcAft>
            </a:pPr>
            <a:endParaRPr lang="en-US" sz="2400" b="0" i="0" u="none" strike="noStrike"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Structure of organization</a:t>
            </a:r>
          </a:p>
          <a:p>
            <a:pPr algn="l"/>
            <a:endParaRPr lang="en-US" sz="2000" b="0" i="0" u="none" strike="noStrike"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Cost to the students</a:t>
            </a:r>
          </a:p>
          <a:p>
            <a:pPr algn="l"/>
            <a:endParaRPr lang="en-US" sz="2000" b="0" i="0" u="none" strike="noStrike"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How do you feel about your individual ability to provide a quality experience even in the setting of an organization that you may have concerns about?</a:t>
            </a:r>
          </a:p>
          <a:p>
            <a:pPr algn="l"/>
            <a:endParaRPr lang="en-US" sz="2000" b="0" i="0" u="none" strike="noStrike"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Volunteer vs. honorarium vs. 1099 consistent work</a:t>
            </a:r>
          </a:p>
          <a:p>
            <a:pPr algn="l"/>
            <a:endParaRPr lang="en-US" sz="2000" b="0" i="0" u="none" strike="noStrike"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How do you feel about your content potentially being used in perpetuity?</a:t>
            </a:r>
          </a:p>
          <a:p>
            <a:pPr indent="-228600">
              <a:lnSpc>
                <a:spcPct val="90000"/>
              </a:lnSpc>
              <a:spcAft>
                <a:spcPts val="600"/>
              </a:spcAft>
              <a:buFont typeface="Arial" panose="020B0604020202020204" pitchFamily="34" charset="0"/>
              <a:buChar char="•"/>
            </a:pPr>
            <a:endParaRPr lang="en-US" sz="2000" dirty="0">
              <a:solidFill>
                <a:schemeClr val="tx1">
                  <a:lumMod val="85000"/>
                  <a:lumOff val="15000"/>
                </a:schemeClr>
              </a:solidFill>
            </a:endParaRPr>
          </a:p>
        </p:txBody>
      </p:sp>
      <p:pic>
        <p:nvPicPr>
          <p:cNvPr id="6" name="Picture 5">
            <a:extLst>
              <a:ext uri="{FF2B5EF4-FFF2-40B4-BE49-F238E27FC236}">
                <a16:creationId xmlns:a16="http://schemas.microsoft.com/office/drawing/2014/main" id="{9A48AAF6-9C88-A8B2-0276-5932BE7F471D}"/>
              </a:ext>
            </a:extLst>
          </p:cNvPr>
          <p:cNvPicPr>
            <a:picLocks noChangeAspect="1"/>
          </p:cNvPicPr>
          <p:nvPr/>
        </p:nvPicPr>
        <p:blipFill>
          <a:blip r:embed="rId2"/>
          <a:srcRect l="1603" r="13203" b="2"/>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5" name="Picture 4">
            <a:extLst>
              <a:ext uri="{FF2B5EF4-FFF2-40B4-BE49-F238E27FC236}">
                <a16:creationId xmlns:a16="http://schemas.microsoft.com/office/drawing/2014/main" id="{93E4C710-7AF1-4545-A5D5-4732856C87A2}"/>
              </a:ext>
            </a:extLst>
          </p:cNvPr>
          <p:cNvPicPr>
            <a:picLocks noChangeAspect="1"/>
          </p:cNvPicPr>
          <p:nvPr/>
        </p:nvPicPr>
        <p:blipFill>
          <a:blip r:embed="rId3"/>
          <a:srcRect l="15681"/>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3534218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CD4E49-5CAB-38D3-40B8-20DD19CCC6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6309C5-EEC1-F817-13EF-126192E1D68E}"/>
              </a:ext>
            </a:extLst>
          </p:cNvPr>
          <p:cNvSpPr>
            <a:spLocks noGrp="1"/>
          </p:cNvSpPr>
          <p:nvPr>
            <p:ph type="ctrTitle"/>
          </p:nvPr>
        </p:nvSpPr>
        <p:spPr>
          <a:xfrm>
            <a:off x="6417732" y="402336"/>
            <a:ext cx="5291663" cy="738759"/>
          </a:xfrm>
        </p:spPr>
        <p:txBody>
          <a:bodyPr vert="horz" lIns="91440" tIns="45720" rIns="91440" bIns="45720" rtlCol="0" anchor="b">
            <a:normAutofit/>
          </a:bodyPr>
          <a:lstStyle/>
          <a:p>
            <a:r>
              <a:rPr lang="en-US" sz="4000" dirty="0"/>
              <a:t>Educational Consulting</a:t>
            </a:r>
          </a:p>
        </p:txBody>
      </p:sp>
      <p:pic>
        <p:nvPicPr>
          <p:cNvPr id="6" name="Picture 5">
            <a:extLst>
              <a:ext uri="{FF2B5EF4-FFF2-40B4-BE49-F238E27FC236}">
                <a16:creationId xmlns:a16="http://schemas.microsoft.com/office/drawing/2014/main" id="{693B616A-3AF9-4AC4-F844-350E0C9B15B9}"/>
              </a:ext>
            </a:extLst>
          </p:cNvPr>
          <p:cNvPicPr>
            <a:picLocks noChangeAspect="1"/>
          </p:cNvPicPr>
          <p:nvPr/>
        </p:nvPicPr>
        <p:blipFill>
          <a:blip r:embed="rId2"/>
          <a:srcRect l="8701" r="2389"/>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extBox 1">
            <a:extLst>
              <a:ext uri="{FF2B5EF4-FFF2-40B4-BE49-F238E27FC236}">
                <a16:creationId xmlns:a16="http://schemas.microsoft.com/office/drawing/2014/main" id="{9BF9A152-8FCB-4C9D-5FF6-37D255143CE7}"/>
              </a:ext>
            </a:extLst>
          </p:cNvPr>
          <p:cNvSpPr txBox="1"/>
          <p:nvPr/>
        </p:nvSpPr>
        <p:spPr>
          <a:xfrm>
            <a:off x="6417732" y="1628774"/>
            <a:ext cx="5291663" cy="5229225"/>
          </a:xfrm>
          <a:prstGeom prst="rect">
            <a:avLst/>
          </a:prstGeom>
        </p:spPr>
        <p:txBody>
          <a:bodyPr vert="horz" lIns="91440" tIns="45720" rIns="91440" bIns="45720" rtlCol="0">
            <a:normAutofit fontScale="85000" lnSpcReduction="20000"/>
          </a:bodyPr>
          <a:lstStyle/>
          <a:p>
            <a:pPr>
              <a:lnSpc>
                <a:spcPct val="90000"/>
              </a:lnSpc>
              <a:spcAft>
                <a:spcPts val="600"/>
              </a:spcAft>
            </a:pPr>
            <a:r>
              <a:rPr lang="en-US" sz="2400" dirty="0"/>
              <a:t>What is the i</a:t>
            </a:r>
            <a:r>
              <a:rPr lang="en-US" sz="2400" b="0" i="0" u="none" strike="noStrike" dirty="0">
                <a:effectLst/>
              </a:rPr>
              <a:t>nfrastructure that is in place?  </a:t>
            </a:r>
          </a:p>
          <a:p>
            <a:pPr marL="342900" indent="-228600">
              <a:lnSpc>
                <a:spcPct val="90000"/>
              </a:lnSpc>
              <a:spcAft>
                <a:spcPts val="600"/>
              </a:spcAft>
              <a:buFont typeface="Arial" panose="020B0604020202020204" pitchFamily="34" charset="0"/>
              <a:buChar char="•"/>
            </a:pPr>
            <a:r>
              <a:rPr lang="en-US" sz="2400" b="0" i="0" u="none" strike="noStrike" dirty="0">
                <a:effectLst/>
              </a:rPr>
              <a:t>Online presence -- social media accounts, website</a:t>
            </a:r>
          </a:p>
          <a:p>
            <a:pPr marL="342900" indent="-228600">
              <a:lnSpc>
                <a:spcPct val="90000"/>
              </a:lnSpc>
              <a:spcAft>
                <a:spcPts val="600"/>
              </a:spcAft>
              <a:buFont typeface="Arial" panose="020B0604020202020204" pitchFamily="34" charset="0"/>
              <a:buChar char="•"/>
            </a:pPr>
            <a:r>
              <a:rPr lang="en-US" sz="2400" b="0" i="0" u="none" strike="noStrike" dirty="0">
                <a:effectLst/>
              </a:rPr>
              <a:t>For online/recording work — making sure you have great lighting setup </a:t>
            </a:r>
          </a:p>
          <a:p>
            <a:pPr marL="800100" lvl="1" indent="-228600">
              <a:lnSpc>
                <a:spcPct val="90000"/>
              </a:lnSpc>
              <a:spcAft>
                <a:spcPts val="600"/>
              </a:spcAft>
              <a:buFont typeface="Arial" panose="020B0604020202020204" pitchFamily="34" charset="0"/>
              <a:buChar char="•"/>
            </a:pPr>
            <a:r>
              <a:rPr lang="en-US" sz="2400" b="0" i="0" u="none" strike="noStrike" dirty="0">
                <a:effectLst/>
              </a:rPr>
              <a:t>(relatively inexpensive -- </a:t>
            </a:r>
            <a:r>
              <a:rPr lang="en-US" sz="2400" b="0" i="0" u="none" strike="noStrike" dirty="0">
                <a:effectLst/>
                <a:hlinkClick r:id="rId3"/>
              </a:rPr>
              <a:t>https://wistia.com/learn/production/down-and-dirty-lighting-kit</a:t>
            </a:r>
            <a:r>
              <a:rPr lang="en-US" sz="2400" b="0" i="0" u="none" strike="noStrike" dirty="0">
                <a:effectLst/>
              </a:rPr>
              <a:t>), external microphone, external camera, multiple monitors, attractive backdrop (can be virtual)</a:t>
            </a:r>
          </a:p>
          <a:p>
            <a:pPr marL="342900" indent="-228600">
              <a:lnSpc>
                <a:spcPct val="90000"/>
              </a:lnSpc>
              <a:spcAft>
                <a:spcPts val="600"/>
              </a:spcAft>
              <a:buFont typeface="Arial" panose="020B0604020202020204" pitchFamily="34" charset="0"/>
              <a:buChar char="•"/>
            </a:pPr>
            <a:r>
              <a:rPr lang="en-US" sz="2400" b="0" i="0" u="none" strike="noStrike" dirty="0">
                <a:effectLst/>
              </a:rPr>
              <a:t>Dedicated space with good sound quality </a:t>
            </a:r>
          </a:p>
          <a:p>
            <a:pPr indent="-228600">
              <a:lnSpc>
                <a:spcPct val="90000"/>
              </a:lnSpc>
              <a:spcAft>
                <a:spcPts val="600"/>
              </a:spcAft>
              <a:buFont typeface="Arial" panose="020B0604020202020204" pitchFamily="34" charset="0"/>
              <a:buChar char="•"/>
            </a:pPr>
            <a:endParaRPr lang="en-US" sz="2400" b="0" i="0" u="none" strike="noStrike" dirty="0">
              <a:effectLst/>
            </a:endParaRPr>
          </a:p>
          <a:p>
            <a:pPr indent="-228600">
              <a:lnSpc>
                <a:spcPct val="90000"/>
              </a:lnSpc>
              <a:spcAft>
                <a:spcPts val="600"/>
              </a:spcAft>
              <a:buFont typeface="Arial" panose="020B0604020202020204" pitchFamily="34" charset="0"/>
              <a:buChar char="•"/>
            </a:pPr>
            <a:r>
              <a:rPr lang="en-US" sz="2400" dirty="0"/>
              <a:t>How do I n</a:t>
            </a:r>
            <a:r>
              <a:rPr lang="en-US" sz="2400" b="0" i="0" u="none" strike="noStrike" dirty="0">
                <a:effectLst/>
              </a:rPr>
              <a:t>etworking and finding opportunities? </a:t>
            </a:r>
          </a:p>
          <a:p>
            <a:pPr marL="342900" indent="-228600">
              <a:lnSpc>
                <a:spcPct val="90000"/>
              </a:lnSpc>
              <a:spcAft>
                <a:spcPts val="600"/>
              </a:spcAft>
              <a:buFont typeface="Arial" panose="020B0604020202020204" pitchFamily="34" charset="0"/>
              <a:buChar char="•"/>
            </a:pPr>
            <a:r>
              <a:rPr lang="en-US" sz="2400" b="0" i="0" u="none" strike="noStrike" dirty="0">
                <a:effectLst/>
              </a:rPr>
              <a:t>Network live at conferences / workshops</a:t>
            </a:r>
          </a:p>
          <a:p>
            <a:pPr marL="342900" indent="-228600">
              <a:lnSpc>
                <a:spcPct val="90000"/>
              </a:lnSpc>
              <a:spcAft>
                <a:spcPts val="600"/>
              </a:spcAft>
              <a:buFont typeface="Arial" panose="020B0604020202020204" pitchFamily="34" charset="0"/>
              <a:buChar char="•"/>
            </a:pPr>
            <a:r>
              <a:rPr lang="en-US" sz="2400" b="0" i="0" u="none" strike="noStrike" dirty="0">
                <a:effectLst/>
              </a:rPr>
              <a:t>Social media </a:t>
            </a:r>
          </a:p>
          <a:p>
            <a:pPr marL="342900" indent="-228600">
              <a:lnSpc>
                <a:spcPct val="90000"/>
              </a:lnSpc>
              <a:spcAft>
                <a:spcPts val="600"/>
              </a:spcAft>
              <a:buFont typeface="Arial" panose="020B0604020202020204" pitchFamily="34" charset="0"/>
              <a:buChar char="•"/>
            </a:pPr>
            <a:r>
              <a:rPr lang="en-US" sz="2400" b="0" i="0" u="none" strike="noStrike" dirty="0">
                <a:effectLst/>
              </a:rPr>
              <a:t>Cold-calling/emailing</a:t>
            </a:r>
          </a:p>
          <a:p>
            <a:pPr marL="342900" indent="-228600">
              <a:lnSpc>
                <a:spcPct val="90000"/>
              </a:lnSpc>
              <a:spcAft>
                <a:spcPts val="600"/>
              </a:spcAft>
              <a:buFont typeface="Arial" panose="020B0604020202020204" pitchFamily="34" charset="0"/>
              <a:buChar char="•"/>
            </a:pPr>
            <a:r>
              <a:rPr lang="en-US" sz="2400" b="0" i="0" u="none" strike="noStrike" dirty="0">
                <a:effectLst/>
              </a:rPr>
              <a:t>Create a CV with all of your speaking experience and making sure to highlight </a:t>
            </a:r>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2476732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4E4853-71D4-241D-C811-467016BDD0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14B3CE-716F-0751-0043-4C39278C4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E8E9D92-BDD6-A05B-2A29-845A89F28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82D04142-06B8-7885-F67C-AE264610A6EC}"/>
              </a:ext>
            </a:extLst>
          </p:cNvPr>
          <p:cNvSpPr>
            <a:spLocks noGrp="1"/>
          </p:cNvSpPr>
          <p:nvPr>
            <p:ph type="ctrTitle"/>
          </p:nvPr>
        </p:nvSpPr>
        <p:spPr>
          <a:xfrm>
            <a:off x="1522476" y="341375"/>
            <a:ext cx="9144000" cy="1047179"/>
          </a:xfrm>
        </p:spPr>
        <p:txBody>
          <a:bodyPr/>
          <a:lstStyle/>
          <a:p>
            <a:r>
              <a:rPr lang="en-US" dirty="0"/>
              <a:t>Educational Consulting</a:t>
            </a:r>
          </a:p>
        </p:txBody>
      </p:sp>
      <p:sp>
        <p:nvSpPr>
          <p:cNvPr id="2" name="TextBox 1">
            <a:extLst>
              <a:ext uri="{FF2B5EF4-FFF2-40B4-BE49-F238E27FC236}">
                <a16:creationId xmlns:a16="http://schemas.microsoft.com/office/drawing/2014/main" id="{1B5E0ABD-013E-C275-F0DB-93F62246119A}"/>
              </a:ext>
            </a:extLst>
          </p:cNvPr>
          <p:cNvSpPr txBox="1"/>
          <p:nvPr/>
        </p:nvSpPr>
        <p:spPr>
          <a:xfrm>
            <a:off x="134112" y="1530645"/>
            <a:ext cx="7364865" cy="3754874"/>
          </a:xfrm>
          <a:prstGeom prst="rect">
            <a:avLst/>
          </a:prstGeom>
          <a:noFill/>
        </p:spPr>
        <p:txBody>
          <a:bodyPr wrap="square" rtlCol="0">
            <a:spAutoFit/>
          </a:bodyPr>
          <a:lstStyle/>
          <a:p>
            <a:pPr algn="l"/>
            <a:endParaRPr lang="en-US" sz="2000" b="0" i="0" u="none" strike="noStrike" dirty="0">
              <a:solidFill>
                <a:srgbClr val="000000"/>
              </a:solidFill>
              <a:effectLst/>
              <a:latin typeface="Aptos" panose="020B0004020202020204" pitchFamily="34" charset="0"/>
            </a:endParaRPr>
          </a:p>
          <a:p>
            <a:pPr algn="l"/>
            <a:r>
              <a:rPr lang="en-US" sz="2000" dirty="0">
                <a:solidFill>
                  <a:srgbClr val="000000"/>
                </a:solidFill>
                <a:latin typeface="Aptos" panose="020B0004020202020204" pitchFamily="34" charset="0"/>
              </a:rPr>
              <a:t>What does the c</a:t>
            </a:r>
            <a:r>
              <a:rPr lang="en-US" sz="2000" b="0" i="0" u="none" strike="noStrike" dirty="0">
                <a:solidFill>
                  <a:srgbClr val="000000"/>
                </a:solidFill>
                <a:effectLst/>
                <a:latin typeface="Aptos" panose="020B0004020202020204" pitchFamily="34" charset="0"/>
              </a:rPr>
              <a:t>ontracts, billing, and reimbursement look like? </a:t>
            </a:r>
          </a:p>
          <a:p>
            <a:pPr algn="l"/>
            <a:endParaRPr lang="en-US" sz="2000" b="0" i="0" u="none" strike="noStrike"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Bill per each occasion of talk</a:t>
            </a:r>
          </a:p>
          <a:p>
            <a:pPr marL="342900" indent="-342900" algn="l">
              <a:buFont typeface="Arial" panose="020B0604020202020204" pitchFamily="34" charset="0"/>
              <a:buChar char="•"/>
            </a:pPr>
            <a:r>
              <a:rPr lang="en-US" sz="2000" dirty="0">
                <a:solidFill>
                  <a:srgbClr val="000000"/>
                </a:solidFill>
                <a:latin typeface="Aptos" panose="020B0004020202020204" pitchFamily="34" charset="0"/>
              </a:rPr>
              <a:t>Honorarium for each conference</a:t>
            </a: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Bill once for rights to use of talk for limited time or in perpetuity </a:t>
            </a:r>
          </a:p>
          <a:p>
            <a:pPr marL="342900" indent="-342900" algn="l">
              <a:buFont typeface="Arial" panose="020B0604020202020204" pitchFamily="34" charset="0"/>
              <a:buChar char="•"/>
            </a:pPr>
            <a:r>
              <a:rPr lang="en-US" sz="2000" b="0" i="0" u="none" strike="noStrike" dirty="0">
                <a:solidFill>
                  <a:srgbClr val="000000"/>
                </a:solidFill>
                <a:effectLst/>
                <a:latin typeface="Aptos" panose="020B0004020202020204" pitchFamily="34" charset="0"/>
              </a:rPr>
              <a:t>For live in person — travel, lodging, food, conference registration reimbursement?</a:t>
            </a:r>
          </a:p>
          <a:p>
            <a:pPr marL="342900" indent="-342900" algn="l">
              <a:buFont typeface="Arial" panose="020B0604020202020204" pitchFamily="34" charset="0"/>
              <a:buChar char="•"/>
            </a:pPr>
            <a:r>
              <a:rPr lang="en-US" sz="2000" dirty="0">
                <a:solidFill>
                  <a:srgbClr val="000000"/>
                </a:solidFill>
                <a:latin typeface="Aptos" panose="020B0004020202020204" pitchFamily="34" charset="0"/>
              </a:rPr>
              <a:t>Ongoing contract structure to provide teaching services for an academic year or series of conferences?  </a:t>
            </a:r>
            <a:endParaRPr lang="en-US" sz="2000" b="0" i="0" u="none" strike="noStrike" dirty="0">
              <a:solidFill>
                <a:srgbClr val="000000"/>
              </a:solidFill>
              <a:effectLst/>
              <a:latin typeface="Aptos" panose="020B0004020202020204" pitchFamily="34" charset="0"/>
            </a:endParaRPr>
          </a:p>
          <a:p>
            <a:endParaRPr lang="en-US" dirty="0"/>
          </a:p>
        </p:txBody>
      </p:sp>
      <p:pic>
        <p:nvPicPr>
          <p:cNvPr id="5" name="Picture 4">
            <a:extLst>
              <a:ext uri="{FF2B5EF4-FFF2-40B4-BE49-F238E27FC236}">
                <a16:creationId xmlns:a16="http://schemas.microsoft.com/office/drawing/2014/main" id="{4E5AE07D-0AA2-6952-127F-B6069265DAEB}"/>
              </a:ext>
            </a:extLst>
          </p:cNvPr>
          <p:cNvPicPr>
            <a:picLocks noChangeAspect="1"/>
          </p:cNvPicPr>
          <p:nvPr/>
        </p:nvPicPr>
        <p:blipFill>
          <a:blip r:embed="rId2"/>
          <a:stretch>
            <a:fillRect/>
          </a:stretch>
        </p:blipFill>
        <p:spPr>
          <a:xfrm>
            <a:off x="4432300" y="5435600"/>
            <a:ext cx="1422400" cy="1422400"/>
          </a:xfrm>
          <a:prstGeom prst="rect">
            <a:avLst/>
          </a:prstGeom>
        </p:spPr>
      </p:pic>
      <p:pic>
        <p:nvPicPr>
          <p:cNvPr id="6" name="Picture 5">
            <a:extLst>
              <a:ext uri="{FF2B5EF4-FFF2-40B4-BE49-F238E27FC236}">
                <a16:creationId xmlns:a16="http://schemas.microsoft.com/office/drawing/2014/main" id="{7A599E4E-A772-1A6C-400D-A30007703C5D}"/>
              </a:ext>
            </a:extLst>
          </p:cNvPr>
          <p:cNvPicPr>
            <a:picLocks noChangeAspect="1"/>
          </p:cNvPicPr>
          <p:nvPr/>
        </p:nvPicPr>
        <p:blipFill>
          <a:blip r:embed="rId3"/>
          <a:stretch>
            <a:fillRect/>
          </a:stretch>
        </p:blipFill>
        <p:spPr>
          <a:xfrm>
            <a:off x="5854700" y="5618337"/>
            <a:ext cx="1892300" cy="1066800"/>
          </a:xfrm>
          <a:prstGeom prst="rect">
            <a:avLst/>
          </a:prstGeom>
        </p:spPr>
      </p:pic>
      <p:pic>
        <p:nvPicPr>
          <p:cNvPr id="7" name="Picture 6">
            <a:extLst>
              <a:ext uri="{FF2B5EF4-FFF2-40B4-BE49-F238E27FC236}">
                <a16:creationId xmlns:a16="http://schemas.microsoft.com/office/drawing/2014/main" id="{1433780D-7479-53B4-97BB-25B6B8648B70}"/>
              </a:ext>
            </a:extLst>
          </p:cNvPr>
          <p:cNvPicPr>
            <a:picLocks noChangeAspect="1"/>
          </p:cNvPicPr>
          <p:nvPr/>
        </p:nvPicPr>
        <p:blipFill>
          <a:blip r:embed="rId4"/>
          <a:stretch>
            <a:fillRect/>
          </a:stretch>
        </p:blipFill>
        <p:spPr>
          <a:xfrm>
            <a:off x="0" y="5538359"/>
            <a:ext cx="1905000" cy="1066800"/>
          </a:xfrm>
          <a:prstGeom prst="rect">
            <a:avLst/>
          </a:prstGeom>
        </p:spPr>
      </p:pic>
      <p:pic>
        <p:nvPicPr>
          <p:cNvPr id="8" name="Picture 7">
            <a:extLst>
              <a:ext uri="{FF2B5EF4-FFF2-40B4-BE49-F238E27FC236}">
                <a16:creationId xmlns:a16="http://schemas.microsoft.com/office/drawing/2014/main" id="{9A3A7920-37E4-4E69-1D09-D26A3A2E2BB3}"/>
              </a:ext>
            </a:extLst>
          </p:cNvPr>
          <p:cNvPicPr>
            <a:picLocks noChangeAspect="1"/>
          </p:cNvPicPr>
          <p:nvPr/>
        </p:nvPicPr>
        <p:blipFill>
          <a:blip r:embed="rId5"/>
          <a:stretch>
            <a:fillRect/>
          </a:stretch>
        </p:blipFill>
        <p:spPr>
          <a:xfrm>
            <a:off x="1905000" y="5671709"/>
            <a:ext cx="2527300" cy="800100"/>
          </a:xfrm>
          <a:prstGeom prst="rect">
            <a:avLst/>
          </a:prstGeom>
        </p:spPr>
      </p:pic>
      <p:pic>
        <p:nvPicPr>
          <p:cNvPr id="11" name="Picture 10">
            <a:extLst>
              <a:ext uri="{FF2B5EF4-FFF2-40B4-BE49-F238E27FC236}">
                <a16:creationId xmlns:a16="http://schemas.microsoft.com/office/drawing/2014/main" id="{A1B655BF-6CB3-0887-62A6-DDF3090B7AA9}"/>
              </a:ext>
            </a:extLst>
          </p:cNvPr>
          <p:cNvPicPr>
            <a:picLocks noChangeAspect="1"/>
          </p:cNvPicPr>
          <p:nvPr/>
        </p:nvPicPr>
        <p:blipFill>
          <a:blip r:embed="rId6"/>
          <a:stretch>
            <a:fillRect/>
          </a:stretch>
        </p:blipFill>
        <p:spPr>
          <a:xfrm>
            <a:off x="7498977" y="1995447"/>
            <a:ext cx="4540565" cy="3015996"/>
          </a:xfrm>
          <a:prstGeom prst="rect">
            <a:avLst/>
          </a:prstGeom>
        </p:spPr>
      </p:pic>
    </p:spTree>
    <p:extLst>
      <p:ext uri="{BB962C8B-B14F-4D97-AF65-F5344CB8AC3E}">
        <p14:creationId xmlns:p14="http://schemas.microsoft.com/office/powerpoint/2010/main" val="3038349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1117E0-0C96-7F3C-1A3E-3D28AFA8166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2608DA-F24C-2844-7C6E-A317EAE6E5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721879B-D9F8-7B98-E4A9-83BB84A77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278C4F8A-7F03-939F-3016-6AD211478025}"/>
              </a:ext>
            </a:extLst>
          </p:cNvPr>
          <p:cNvSpPr>
            <a:spLocks noGrp="1"/>
          </p:cNvSpPr>
          <p:nvPr>
            <p:ph type="ctrTitle"/>
          </p:nvPr>
        </p:nvSpPr>
        <p:spPr>
          <a:xfrm>
            <a:off x="1390785" y="235903"/>
            <a:ext cx="9144000" cy="584517"/>
          </a:xfrm>
        </p:spPr>
        <p:txBody>
          <a:bodyPr>
            <a:normAutofit fontScale="90000"/>
          </a:bodyPr>
          <a:lstStyle/>
          <a:p>
            <a:r>
              <a:rPr lang="en-US" sz="3600"/>
              <a:t>Healthcare Consulting</a:t>
            </a:r>
            <a:endParaRPr lang="en-US" sz="3600" dirty="0"/>
          </a:p>
        </p:txBody>
      </p:sp>
      <p:sp>
        <p:nvSpPr>
          <p:cNvPr id="4" name="TextBox 3">
            <a:extLst>
              <a:ext uri="{FF2B5EF4-FFF2-40B4-BE49-F238E27FC236}">
                <a16:creationId xmlns:a16="http://schemas.microsoft.com/office/drawing/2014/main" id="{BD4128A3-47A7-BA03-6AA1-ECCF0ABD3E17}"/>
              </a:ext>
            </a:extLst>
          </p:cNvPr>
          <p:cNvSpPr txBox="1"/>
          <p:nvPr/>
        </p:nvSpPr>
        <p:spPr>
          <a:xfrm>
            <a:off x="765710" y="869166"/>
            <a:ext cx="5877012"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j-lt"/>
              </a:rPr>
              <a:t>Medical Affairs</a:t>
            </a:r>
          </a:p>
          <a:p>
            <a:r>
              <a:rPr lang="en-US" sz="2000" dirty="0">
                <a:latin typeface="+mj-lt"/>
              </a:rPr>
              <a:t> </a:t>
            </a:r>
          </a:p>
          <a:p>
            <a:pPr marL="285750" indent="-285750">
              <a:buFont typeface="Arial" panose="020B0604020202020204" pitchFamily="34" charset="0"/>
              <a:buChar char="•"/>
            </a:pPr>
            <a:r>
              <a:rPr lang="en-US" sz="2000" dirty="0">
                <a:latin typeface="+mj-lt"/>
              </a:rPr>
              <a:t>Risk Management</a:t>
            </a:r>
          </a:p>
          <a:p>
            <a:endParaRPr lang="en-US" sz="2000" dirty="0">
              <a:latin typeface="+mj-lt"/>
            </a:endParaRPr>
          </a:p>
          <a:p>
            <a:pPr marL="285750" indent="-285750">
              <a:buFont typeface="Arial" panose="020B0604020202020204" pitchFamily="34" charset="0"/>
              <a:buChar char="•"/>
            </a:pPr>
            <a:r>
              <a:rPr lang="en-US" sz="2000" dirty="0">
                <a:latin typeface="+mj-lt"/>
              </a:rPr>
              <a:t>Healthcare Administration</a:t>
            </a:r>
          </a:p>
          <a:p>
            <a:endParaRPr lang="en-US" sz="2000" dirty="0">
              <a:latin typeface="+mj-lt"/>
            </a:endParaRPr>
          </a:p>
          <a:p>
            <a:pPr marL="285750" indent="-285750">
              <a:buFont typeface="Arial" panose="020B0604020202020204" pitchFamily="34" charset="0"/>
              <a:buChar char="•"/>
            </a:pPr>
            <a:r>
              <a:rPr lang="en-US" sz="2000" dirty="0">
                <a:latin typeface="+mj-lt"/>
              </a:rPr>
              <a:t>Healthcare Technology</a:t>
            </a:r>
          </a:p>
          <a:p>
            <a:endParaRPr lang="en-US" sz="2000" dirty="0">
              <a:latin typeface="+mj-lt"/>
            </a:endParaRPr>
          </a:p>
          <a:p>
            <a:pPr marL="285750" indent="-285750">
              <a:buFont typeface="Arial" panose="020B0604020202020204" pitchFamily="34" charset="0"/>
              <a:buChar char="•"/>
            </a:pPr>
            <a:r>
              <a:rPr lang="en-US" sz="2000" dirty="0">
                <a:latin typeface="+mj-lt"/>
              </a:rPr>
              <a:t>Medical Communications</a:t>
            </a:r>
          </a:p>
          <a:p>
            <a:endParaRPr lang="en-US" sz="2000" dirty="0">
              <a:latin typeface="+mj-lt"/>
            </a:endParaRPr>
          </a:p>
          <a:p>
            <a:pPr marL="285750" indent="-285750">
              <a:buFont typeface="Arial" panose="020B0604020202020204" pitchFamily="34" charset="0"/>
              <a:buChar char="•"/>
            </a:pPr>
            <a:r>
              <a:rPr lang="en-US" sz="2000" dirty="0">
                <a:latin typeface="+mj-lt"/>
              </a:rPr>
              <a:t>Academic</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Healthcare Advising</a:t>
            </a:r>
          </a:p>
          <a:p>
            <a:endParaRPr lang="en-US" sz="2000" dirty="0">
              <a:latin typeface="+mj-lt"/>
            </a:endParaRPr>
          </a:p>
          <a:p>
            <a:pPr marL="285750" indent="-285750">
              <a:buFont typeface="Arial" panose="020B0604020202020204" pitchFamily="34" charset="0"/>
              <a:buChar char="•"/>
            </a:pPr>
            <a:r>
              <a:rPr lang="en-US" sz="2000" dirty="0">
                <a:latin typeface="+mj-lt"/>
              </a:rPr>
              <a:t>Health Insurance</a:t>
            </a:r>
          </a:p>
          <a:p>
            <a:endParaRPr lang="en-US" sz="2000" dirty="0">
              <a:latin typeface="+mj-lt"/>
            </a:endParaRPr>
          </a:p>
          <a:p>
            <a:pPr marL="285750" indent="-285750">
              <a:buFont typeface="Arial" panose="020B0604020202020204" pitchFamily="34" charset="0"/>
              <a:buChar char="•"/>
            </a:pPr>
            <a:r>
              <a:rPr lang="en-US" sz="2000" dirty="0">
                <a:latin typeface="+mj-lt"/>
              </a:rPr>
              <a:t>AI Clinical Analyst</a:t>
            </a:r>
          </a:p>
          <a:p>
            <a:endParaRPr lang="en-US" sz="2000" dirty="0">
              <a:latin typeface="+mj-lt"/>
            </a:endParaRPr>
          </a:p>
          <a:p>
            <a:pPr marL="285750" indent="-285750">
              <a:buFont typeface="Arial" panose="020B0604020202020204" pitchFamily="34" charset="0"/>
              <a:buChar char="•"/>
            </a:pPr>
            <a:r>
              <a:rPr lang="en-US" sz="2000" dirty="0">
                <a:latin typeface="+mj-lt"/>
              </a:rPr>
              <a:t>Subject Matter Expert (SME)</a:t>
            </a:r>
          </a:p>
        </p:txBody>
      </p:sp>
      <p:pic>
        <p:nvPicPr>
          <p:cNvPr id="5" name="Picture 4">
            <a:extLst>
              <a:ext uri="{FF2B5EF4-FFF2-40B4-BE49-F238E27FC236}">
                <a16:creationId xmlns:a16="http://schemas.microsoft.com/office/drawing/2014/main" id="{D1E79A93-C049-A8C5-A7AC-208D1441355F}"/>
              </a:ext>
            </a:extLst>
          </p:cNvPr>
          <p:cNvPicPr>
            <a:picLocks noChangeAspect="1"/>
          </p:cNvPicPr>
          <p:nvPr/>
        </p:nvPicPr>
        <p:blipFill>
          <a:blip r:embed="rId2"/>
          <a:stretch>
            <a:fillRect/>
          </a:stretch>
        </p:blipFill>
        <p:spPr>
          <a:xfrm>
            <a:off x="10199688" y="3381088"/>
            <a:ext cx="1422400" cy="558800"/>
          </a:xfrm>
          <a:prstGeom prst="rect">
            <a:avLst/>
          </a:prstGeom>
        </p:spPr>
      </p:pic>
      <p:pic>
        <p:nvPicPr>
          <p:cNvPr id="6" name="Picture 5">
            <a:extLst>
              <a:ext uri="{FF2B5EF4-FFF2-40B4-BE49-F238E27FC236}">
                <a16:creationId xmlns:a16="http://schemas.microsoft.com/office/drawing/2014/main" id="{26735011-B688-D5DB-D4FF-A4497F8B6B4A}"/>
              </a:ext>
            </a:extLst>
          </p:cNvPr>
          <p:cNvPicPr>
            <a:picLocks noChangeAspect="1"/>
          </p:cNvPicPr>
          <p:nvPr/>
        </p:nvPicPr>
        <p:blipFill>
          <a:blip r:embed="rId3"/>
          <a:stretch>
            <a:fillRect/>
          </a:stretch>
        </p:blipFill>
        <p:spPr>
          <a:xfrm>
            <a:off x="10093997" y="4643548"/>
            <a:ext cx="1651000" cy="1219200"/>
          </a:xfrm>
          <a:prstGeom prst="rect">
            <a:avLst/>
          </a:prstGeom>
        </p:spPr>
      </p:pic>
      <p:pic>
        <p:nvPicPr>
          <p:cNvPr id="7" name="Picture 6">
            <a:extLst>
              <a:ext uri="{FF2B5EF4-FFF2-40B4-BE49-F238E27FC236}">
                <a16:creationId xmlns:a16="http://schemas.microsoft.com/office/drawing/2014/main" id="{2D2D69AD-DA79-B098-1430-1872AB4AF6BB}"/>
              </a:ext>
            </a:extLst>
          </p:cNvPr>
          <p:cNvPicPr>
            <a:picLocks noChangeAspect="1"/>
          </p:cNvPicPr>
          <p:nvPr/>
        </p:nvPicPr>
        <p:blipFill>
          <a:blip r:embed="rId4"/>
          <a:stretch>
            <a:fillRect/>
          </a:stretch>
        </p:blipFill>
        <p:spPr>
          <a:xfrm>
            <a:off x="7658099" y="5502402"/>
            <a:ext cx="1739900" cy="1155700"/>
          </a:xfrm>
          <a:prstGeom prst="rect">
            <a:avLst/>
          </a:prstGeom>
        </p:spPr>
      </p:pic>
      <p:pic>
        <p:nvPicPr>
          <p:cNvPr id="8" name="Picture 7">
            <a:extLst>
              <a:ext uri="{FF2B5EF4-FFF2-40B4-BE49-F238E27FC236}">
                <a16:creationId xmlns:a16="http://schemas.microsoft.com/office/drawing/2014/main" id="{1CCE42B7-D97D-8A72-A582-DD17E9C85FAA}"/>
              </a:ext>
            </a:extLst>
          </p:cNvPr>
          <p:cNvPicPr>
            <a:picLocks noChangeAspect="1"/>
          </p:cNvPicPr>
          <p:nvPr/>
        </p:nvPicPr>
        <p:blipFill>
          <a:blip r:embed="rId5"/>
          <a:stretch>
            <a:fillRect/>
          </a:stretch>
        </p:blipFill>
        <p:spPr>
          <a:xfrm>
            <a:off x="7772899" y="3272153"/>
            <a:ext cx="1663700" cy="1219200"/>
          </a:xfrm>
          <a:prstGeom prst="rect">
            <a:avLst/>
          </a:prstGeom>
        </p:spPr>
      </p:pic>
      <p:pic>
        <p:nvPicPr>
          <p:cNvPr id="9" name="Picture 8">
            <a:extLst>
              <a:ext uri="{FF2B5EF4-FFF2-40B4-BE49-F238E27FC236}">
                <a16:creationId xmlns:a16="http://schemas.microsoft.com/office/drawing/2014/main" id="{EAE0EE31-B1E9-83A3-5675-3A6012966D45}"/>
              </a:ext>
            </a:extLst>
          </p:cNvPr>
          <p:cNvPicPr>
            <a:picLocks noChangeAspect="1"/>
          </p:cNvPicPr>
          <p:nvPr/>
        </p:nvPicPr>
        <p:blipFill>
          <a:blip r:embed="rId6"/>
          <a:stretch>
            <a:fillRect/>
          </a:stretch>
        </p:blipFill>
        <p:spPr>
          <a:xfrm>
            <a:off x="7658099" y="995252"/>
            <a:ext cx="4310341" cy="2036173"/>
          </a:xfrm>
          <a:prstGeom prst="rect">
            <a:avLst/>
          </a:prstGeom>
        </p:spPr>
      </p:pic>
    </p:spTree>
    <p:extLst>
      <p:ext uri="{BB962C8B-B14F-4D97-AF65-F5344CB8AC3E}">
        <p14:creationId xmlns:p14="http://schemas.microsoft.com/office/powerpoint/2010/main" val="1502759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EBEDBC-BF8D-1AA8-00DE-4A0C704D17D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A1FB14-0523-E258-4D01-A776A3E95802}"/>
              </a:ext>
            </a:extLst>
          </p:cNvPr>
          <p:cNvSpPr>
            <a:spLocks noGrp="1"/>
          </p:cNvSpPr>
          <p:nvPr>
            <p:ph type="ctrTitle"/>
          </p:nvPr>
        </p:nvSpPr>
        <p:spPr>
          <a:xfrm>
            <a:off x="6786563" y="609600"/>
            <a:ext cx="5405417" cy="1330839"/>
          </a:xfrm>
        </p:spPr>
        <p:txBody>
          <a:bodyPr vert="horz" lIns="91440" tIns="45720" rIns="91440" bIns="45720" rtlCol="0" anchor="ctr">
            <a:noAutofit/>
          </a:bodyPr>
          <a:lstStyle/>
          <a:p>
            <a:r>
              <a:rPr lang="en-US" sz="3600" dirty="0"/>
              <a:t>Healthcare Consulting: Medical Surveys</a:t>
            </a:r>
          </a:p>
        </p:txBody>
      </p:sp>
      <p:pic>
        <p:nvPicPr>
          <p:cNvPr id="5" name="Picture 4" descr="A person sitting at a desk with a computer&#10;&#10;Description automatically generated">
            <a:extLst>
              <a:ext uri="{FF2B5EF4-FFF2-40B4-BE49-F238E27FC236}">
                <a16:creationId xmlns:a16="http://schemas.microsoft.com/office/drawing/2014/main" id="{DED2E1FA-0E7A-1FE7-C4A4-89B96228C682}"/>
              </a:ext>
            </a:extLst>
          </p:cNvPr>
          <p:cNvPicPr>
            <a:picLocks noChangeAspect="1"/>
          </p:cNvPicPr>
          <p:nvPr/>
        </p:nvPicPr>
        <p:blipFill>
          <a:blip r:embed="rId2"/>
          <a:srcRect t="633" r="-2"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0C6F2A8A-621C-A159-79C1-01325D6F2FCD}"/>
              </a:ext>
            </a:extLst>
          </p:cNvPr>
          <p:cNvSpPr txBox="1"/>
          <p:nvPr/>
        </p:nvSpPr>
        <p:spPr>
          <a:xfrm>
            <a:off x="6572250" y="2331525"/>
            <a:ext cx="5834042" cy="5172073"/>
          </a:xfrm>
          <a:prstGeom prst="rect">
            <a:avLst/>
          </a:prstGeom>
        </p:spPr>
        <p:txBody>
          <a:bodyPr vert="horz" lIns="91440" tIns="45720" rIns="91440" bIns="45720" rtlCol="0">
            <a:normAutofit/>
          </a:bodyPr>
          <a:lstStyle/>
          <a:p>
            <a:pPr>
              <a:lnSpc>
                <a:spcPct val="90000"/>
              </a:lnSpc>
              <a:spcAft>
                <a:spcPts val="600"/>
              </a:spcAft>
            </a:pPr>
            <a:r>
              <a:rPr lang="en-US" sz="2000" dirty="0">
                <a:latin typeface="+mj-lt"/>
              </a:rPr>
              <a:t>What are medical surveys and why a healthcare provider be interested in this side hustle? </a:t>
            </a:r>
          </a:p>
          <a:p>
            <a:pPr indent="-228600">
              <a:lnSpc>
                <a:spcPct val="90000"/>
              </a:lnSpc>
              <a:spcAft>
                <a:spcPts val="600"/>
              </a:spcAft>
              <a:buFont typeface="Arial" panose="020B0604020202020204" pitchFamily="34" charset="0"/>
              <a:buChar char="•"/>
            </a:pPr>
            <a:endParaRPr lang="en-US" sz="2000" dirty="0">
              <a:latin typeface="+mj-lt"/>
            </a:endParaRPr>
          </a:p>
          <a:p>
            <a:pPr marL="342900" indent="-228600">
              <a:lnSpc>
                <a:spcPct val="90000"/>
              </a:lnSpc>
              <a:spcAft>
                <a:spcPts val="600"/>
              </a:spcAft>
              <a:buFont typeface="Arial" panose="020B0604020202020204" pitchFamily="34" charset="0"/>
              <a:buChar char="•"/>
            </a:pPr>
            <a:r>
              <a:rPr lang="en-US" sz="2000" b="0" i="0" dirty="0">
                <a:effectLst/>
                <a:latin typeface="+mj-lt"/>
              </a:rPr>
              <a:t>Taking medical surveys is </a:t>
            </a:r>
            <a:r>
              <a:rPr lang="en-US" sz="2000" b="0" i="0" dirty="0">
                <a:effectLst/>
                <a:highlight>
                  <a:srgbClr val="FFFF00"/>
                </a:highlight>
                <a:latin typeface="+mj-lt"/>
              </a:rPr>
              <a:t>healthcare consulting!</a:t>
            </a:r>
          </a:p>
          <a:p>
            <a:pPr marL="342900" indent="-228600">
              <a:lnSpc>
                <a:spcPct val="90000"/>
              </a:lnSpc>
              <a:spcAft>
                <a:spcPts val="600"/>
              </a:spcAft>
              <a:buFont typeface="Arial" panose="020B0604020202020204" pitchFamily="34" charset="0"/>
              <a:buChar char="•"/>
            </a:pPr>
            <a:r>
              <a:rPr lang="en-US" sz="2000" b="0" i="0" dirty="0">
                <a:effectLst/>
                <a:latin typeface="+mj-lt"/>
              </a:rPr>
              <a:t>You can increase your income from the comforts of your </a:t>
            </a:r>
            <a:r>
              <a:rPr lang="en-US" sz="2000" dirty="0">
                <a:latin typeface="+mj-lt"/>
              </a:rPr>
              <a:t>own home or when ever you have free time </a:t>
            </a:r>
          </a:p>
          <a:p>
            <a:pPr marL="342900" indent="-228600">
              <a:lnSpc>
                <a:spcPct val="90000"/>
              </a:lnSpc>
              <a:spcAft>
                <a:spcPts val="600"/>
              </a:spcAft>
              <a:buFont typeface="Arial" panose="020B0604020202020204" pitchFamily="34" charset="0"/>
              <a:buChar char="•"/>
            </a:pPr>
            <a:r>
              <a:rPr lang="en-US" sz="2000" b="0" i="0" dirty="0">
                <a:effectLst/>
                <a:latin typeface="+mj-lt"/>
              </a:rPr>
              <a:t>In some cases, surveys can earn you thousands or tens of thousands of dollars each year</a:t>
            </a:r>
          </a:p>
          <a:p>
            <a:pPr marL="342900" indent="-228600">
              <a:lnSpc>
                <a:spcPct val="90000"/>
              </a:lnSpc>
              <a:spcAft>
                <a:spcPts val="600"/>
              </a:spcAft>
              <a:buFont typeface="Arial" panose="020B0604020202020204" pitchFamily="34" charset="0"/>
              <a:buChar char="•"/>
            </a:pPr>
            <a:r>
              <a:rPr lang="en-US" sz="2000" dirty="0">
                <a:latin typeface="+mj-lt"/>
              </a:rPr>
              <a:t>You are qualified simply based upon your expert </a:t>
            </a:r>
            <a:r>
              <a:rPr lang="en-US" sz="2000" b="0" i="0" dirty="0">
                <a:effectLst/>
                <a:latin typeface="+mj-lt"/>
              </a:rPr>
              <a:t>knowledge and it is a fantastic way to indirectly improve care for millions of patients</a:t>
            </a:r>
          </a:p>
          <a:p>
            <a:pPr marL="342900" indent="-228600">
              <a:lnSpc>
                <a:spcPct val="90000"/>
              </a:lnSpc>
              <a:spcAft>
                <a:spcPts val="600"/>
              </a:spcAft>
              <a:buFont typeface="Arial" panose="020B0604020202020204" pitchFamily="34" charset="0"/>
              <a:buChar char="•"/>
            </a:pPr>
            <a:endParaRPr lang="en-US" sz="1400" b="0" i="0" dirty="0">
              <a:effectLst/>
            </a:endParaRPr>
          </a:p>
          <a:p>
            <a:pPr marL="800100" lvl="1" indent="-228600">
              <a:lnSpc>
                <a:spcPct val="90000"/>
              </a:lnSpc>
              <a:spcAft>
                <a:spcPts val="600"/>
              </a:spcAft>
              <a:buFont typeface="Arial" panose="020B0604020202020204" pitchFamily="34" charset="0"/>
              <a:buChar char="•"/>
            </a:pPr>
            <a:endParaRPr lang="en-US" sz="1400" dirty="0"/>
          </a:p>
          <a:p>
            <a:pPr marL="800100" lvl="1" indent="-228600">
              <a:lnSpc>
                <a:spcPct val="90000"/>
              </a:lnSpc>
              <a:spcAft>
                <a:spcPts val="600"/>
              </a:spcAft>
              <a:buFont typeface="Arial" panose="020B0604020202020204" pitchFamily="34" charset="0"/>
              <a:buChar char="•"/>
            </a:pPr>
            <a:endParaRPr lang="en-US" sz="1400" b="0" i="0" dirty="0">
              <a:effectLst/>
            </a:endParaRPr>
          </a:p>
        </p:txBody>
      </p:sp>
    </p:spTree>
    <p:extLst>
      <p:ext uri="{BB962C8B-B14F-4D97-AF65-F5344CB8AC3E}">
        <p14:creationId xmlns:p14="http://schemas.microsoft.com/office/powerpoint/2010/main" val="1459838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BD6722-AD07-4D92-45DB-DFB8D92C74E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897E1A-0CF0-1CBE-ACD0-A11782A0F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B798C6D-4A99-F96E-535F-8AEB411BF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2EC7C245-8EC5-CFFF-63FD-6B4D799F81DF}"/>
              </a:ext>
            </a:extLst>
          </p:cNvPr>
          <p:cNvSpPr>
            <a:spLocks noGrp="1"/>
          </p:cNvSpPr>
          <p:nvPr>
            <p:ph type="ctrTitle"/>
          </p:nvPr>
        </p:nvSpPr>
        <p:spPr>
          <a:xfrm>
            <a:off x="152399" y="4894263"/>
            <a:ext cx="11020425" cy="2387600"/>
          </a:xfrm>
        </p:spPr>
        <p:txBody>
          <a:bodyPr>
            <a:normAutofit fontScale="90000"/>
          </a:bodyPr>
          <a:lstStyle/>
          <a:p>
            <a:pPr algn="l">
              <a:spcAft>
                <a:spcPts val="750"/>
              </a:spcAft>
            </a:pPr>
            <a:br>
              <a:rPr lang="en-US" sz="4000" b="0" i="0" dirty="0">
                <a:solidFill>
                  <a:srgbClr val="000000"/>
                </a:solidFill>
                <a:effectLst/>
              </a:rPr>
            </a:br>
            <a:br>
              <a:rPr lang="en-US" sz="4000" b="0" i="0" dirty="0">
                <a:solidFill>
                  <a:srgbClr val="000000"/>
                </a:solidFill>
                <a:effectLst/>
              </a:rPr>
            </a:br>
            <a:br>
              <a:rPr lang="en-US" sz="4000" b="0" i="0" dirty="0">
                <a:solidFill>
                  <a:srgbClr val="000000"/>
                </a:solidFill>
                <a:effectLst/>
              </a:rPr>
            </a:br>
            <a:r>
              <a:rPr lang="en-US" sz="4000" b="0" i="0" dirty="0">
                <a:solidFill>
                  <a:srgbClr val="000000"/>
                </a:solidFill>
                <a:effectLst/>
              </a:rPr>
              <a:t>There are two types of paid healthcare surveys:</a:t>
            </a:r>
            <a:br>
              <a:rPr lang="en-US" sz="2000" b="0" i="0" dirty="0">
                <a:solidFill>
                  <a:srgbClr val="000000"/>
                </a:solidFill>
                <a:effectLst/>
              </a:rPr>
            </a:br>
            <a:br>
              <a:rPr lang="en-US" sz="2000" b="0" i="0" dirty="0">
                <a:solidFill>
                  <a:srgbClr val="000000"/>
                </a:solidFill>
                <a:effectLst/>
              </a:rPr>
            </a:br>
            <a:r>
              <a:rPr lang="en-US" sz="2200" b="1" i="0" dirty="0">
                <a:solidFill>
                  <a:srgbClr val="000000"/>
                </a:solidFill>
                <a:effectLst/>
              </a:rPr>
              <a:t>Qualitative surveys</a:t>
            </a:r>
            <a:r>
              <a:rPr lang="en-US" sz="2200" b="0" i="0" dirty="0">
                <a:solidFill>
                  <a:srgbClr val="000000"/>
                </a:solidFill>
                <a:effectLst/>
              </a:rPr>
              <a:t> </a:t>
            </a:r>
            <a:br>
              <a:rPr lang="en-US" sz="2200" b="0" i="0" dirty="0">
                <a:solidFill>
                  <a:srgbClr val="000000"/>
                </a:solidFill>
                <a:effectLst/>
              </a:rPr>
            </a:br>
            <a:r>
              <a:rPr lang="en-US" sz="2200" b="0" i="0" dirty="0">
                <a:solidFill>
                  <a:srgbClr val="000000"/>
                </a:solidFill>
                <a:effectLst/>
              </a:rPr>
              <a:t>	</a:t>
            </a:r>
            <a:br>
              <a:rPr lang="en-US" sz="2200" b="0" i="0" dirty="0">
                <a:solidFill>
                  <a:srgbClr val="000000"/>
                </a:solidFill>
                <a:effectLst/>
              </a:rPr>
            </a:br>
            <a:r>
              <a:rPr lang="en-US" sz="2200" dirty="0">
                <a:solidFill>
                  <a:srgbClr val="000000"/>
                </a:solidFill>
              </a:rPr>
              <a:t>•   F</a:t>
            </a:r>
            <a:r>
              <a:rPr lang="en-US" sz="2200" b="0" i="0" dirty="0">
                <a:solidFill>
                  <a:srgbClr val="000000"/>
                </a:solidFill>
                <a:effectLst/>
              </a:rPr>
              <a:t>ocused on gathering information related to opinions and motivations rather than hard numbers </a:t>
            </a:r>
            <a:br>
              <a:rPr lang="en-US" sz="2200" b="0" i="0" dirty="0">
                <a:solidFill>
                  <a:srgbClr val="000000"/>
                </a:solidFill>
                <a:effectLst/>
              </a:rPr>
            </a:br>
            <a:r>
              <a:rPr lang="en-US" sz="2200" dirty="0">
                <a:solidFill>
                  <a:srgbClr val="000000"/>
                </a:solidFill>
              </a:rPr>
              <a:t>•   P</a:t>
            </a:r>
            <a:r>
              <a:rPr lang="en-US" sz="2200" b="0" i="0" dirty="0">
                <a:solidFill>
                  <a:srgbClr val="000000"/>
                </a:solidFill>
                <a:effectLst/>
              </a:rPr>
              <a:t>repared to get very in-depth and get very granular with your answers</a:t>
            </a:r>
            <a:br>
              <a:rPr lang="en-US" sz="2200" b="0" i="0" dirty="0">
                <a:solidFill>
                  <a:srgbClr val="000000"/>
                </a:solidFill>
                <a:effectLst/>
              </a:rPr>
            </a:br>
            <a:br>
              <a:rPr lang="en-US" sz="2200" b="0" i="0" dirty="0">
                <a:solidFill>
                  <a:srgbClr val="000000"/>
                </a:solidFill>
                <a:effectLst/>
              </a:rPr>
            </a:br>
            <a:r>
              <a:rPr lang="en-US" sz="2200" b="1" i="0" dirty="0">
                <a:solidFill>
                  <a:srgbClr val="000000"/>
                </a:solidFill>
                <a:effectLst/>
              </a:rPr>
              <a:t>Quantitative surveys</a:t>
            </a:r>
            <a:br>
              <a:rPr lang="en-US" sz="2200" dirty="0">
                <a:solidFill>
                  <a:srgbClr val="000000"/>
                </a:solidFill>
              </a:rPr>
            </a:br>
            <a:br>
              <a:rPr lang="en-US" sz="2200" dirty="0">
                <a:solidFill>
                  <a:srgbClr val="000000"/>
                </a:solidFill>
              </a:rPr>
            </a:br>
            <a:r>
              <a:rPr lang="en-US" sz="2200" dirty="0">
                <a:solidFill>
                  <a:srgbClr val="000000"/>
                </a:solidFill>
              </a:rPr>
              <a:t>•   F</a:t>
            </a:r>
            <a:r>
              <a:rPr lang="en-US" sz="2200" b="0" i="0" dirty="0">
                <a:solidFill>
                  <a:srgbClr val="000000"/>
                </a:solidFill>
                <a:effectLst/>
              </a:rPr>
              <a:t>ocused on facts and numbers</a:t>
            </a:r>
            <a:br>
              <a:rPr lang="en-US" sz="2200" b="0" i="0" dirty="0">
                <a:solidFill>
                  <a:srgbClr val="000000"/>
                </a:solidFill>
                <a:effectLst/>
              </a:rPr>
            </a:br>
            <a:r>
              <a:rPr lang="en-US" sz="2200" dirty="0">
                <a:solidFill>
                  <a:srgbClr val="000000"/>
                </a:solidFill>
              </a:rPr>
              <a:t>•   Will be asked to provide percentages and numbers to describe your experiences and type of work</a:t>
            </a:r>
            <a:br>
              <a:rPr lang="en-US" sz="2200" dirty="0">
                <a:solidFill>
                  <a:srgbClr val="000000"/>
                </a:solidFill>
              </a:rPr>
            </a:br>
            <a:br>
              <a:rPr lang="en-US" sz="2200" dirty="0">
                <a:solidFill>
                  <a:srgbClr val="000000"/>
                </a:solidFill>
              </a:rPr>
            </a:br>
            <a:r>
              <a:rPr lang="en-US" sz="2200" dirty="0">
                <a:solidFill>
                  <a:srgbClr val="000000"/>
                </a:solidFill>
              </a:rPr>
              <a:t>How do I get started? </a:t>
            </a:r>
            <a:br>
              <a:rPr lang="en-US" sz="2200" dirty="0">
                <a:solidFill>
                  <a:srgbClr val="000000"/>
                </a:solidFill>
              </a:rPr>
            </a:br>
            <a:br>
              <a:rPr lang="en-US" sz="2200" dirty="0">
                <a:solidFill>
                  <a:srgbClr val="000000"/>
                </a:solidFill>
              </a:rPr>
            </a:br>
            <a:r>
              <a:rPr lang="en-US" sz="2200" dirty="0">
                <a:solidFill>
                  <a:srgbClr val="000000"/>
                </a:solidFill>
              </a:rPr>
              <a:t>•    </a:t>
            </a:r>
            <a:r>
              <a:rPr lang="en-US" sz="2200" i="0" dirty="0">
                <a:solidFill>
                  <a:srgbClr val="000000"/>
                </a:solidFill>
                <a:effectLst/>
              </a:rPr>
              <a:t>Sign up with as many survey companies as possible – </a:t>
            </a:r>
            <a:r>
              <a:rPr lang="en-US" sz="2200" i="0" dirty="0">
                <a:solidFill>
                  <a:srgbClr val="000000"/>
                </a:solidFill>
                <a:effectLst/>
                <a:highlight>
                  <a:srgbClr val="FFFF00"/>
                </a:highlight>
              </a:rPr>
              <a:t>ther</a:t>
            </a:r>
            <a:r>
              <a:rPr lang="en-US" sz="2200" dirty="0">
                <a:solidFill>
                  <a:srgbClr val="000000"/>
                </a:solidFill>
                <a:highlight>
                  <a:srgbClr val="FFFF00"/>
                </a:highlight>
              </a:rPr>
              <a:t>e is no downside </a:t>
            </a:r>
            <a:r>
              <a:rPr lang="en-US" sz="2200" dirty="0">
                <a:solidFill>
                  <a:srgbClr val="000000"/>
                </a:solidFill>
              </a:rPr>
              <a:t>other than filling up your inbox</a:t>
            </a:r>
            <a:br>
              <a:rPr lang="en-US" sz="2200" dirty="0">
                <a:solidFill>
                  <a:srgbClr val="000000"/>
                </a:solidFill>
              </a:rPr>
            </a:br>
            <a:br>
              <a:rPr lang="en-US" sz="2200" dirty="0">
                <a:solidFill>
                  <a:srgbClr val="000000"/>
                </a:solidFill>
              </a:rPr>
            </a:br>
            <a:r>
              <a:rPr lang="en-US" sz="2200" dirty="0">
                <a:solidFill>
                  <a:srgbClr val="000000"/>
                </a:solidFill>
              </a:rPr>
              <a:t>•    </a:t>
            </a:r>
            <a:r>
              <a:rPr lang="en-US" sz="2200" b="0" i="0" dirty="0">
                <a:solidFill>
                  <a:srgbClr val="000000"/>
                </a:solidFill>
                <a:effectLst/>
              </a:rPr>
              <a:t>Your opinions could make a real difference in development, marketing, innovation, and future and existing treatments or market their future products and treatments</a:t>
            </a:r>
            <a:br>
              <a:rPr lang="en-US" sz="2200" b="0" i="0" dirty="0">
                <a:solidFill>
                  <a:srgbClr val="000000"/>
                </a:solidFill>
                <a:effectLst/>
              </a:rPr>
            </a:br>
            <a:r>
              <a:rPr lang="en-US" sz="2200" dirty="0">
                <a:solidFill>
                  <a:srgbClr val="000000"/>
                </a:solidFill>
              </a:rPr>
              <a:t>•     You get paid </a:t>
            </a:r>
            <a:r>
              <a:rPr lang="en-US" sz="2200" b="0" i="0" dirty="0">
                <a:solidFill>
                  <a:srgbClr val="000000"/>
                </a:solidFill>
                <a:effectLst/>
              </a:rPr>
              <a:t>because they want your opinions and will actually apply them to shape the direction of their company </a:t>
            </a:r>
            <a:br>
              <a:rPr lang="en-US" sz="2200" b="0" i="0" dirty="0">
                <a:solidFill>
                  <a:srgbClr val="000000"/>
                </a:solidFill>
                <a:effectLst/>
              </a:rPr>
            </a:br>
            <a:br>
              <a:rPr lang="en-US" sz="2200" b="0" i="0" dirty="0">
                <a:solidFill>
                  <a:srgbClr val="000000"/>
                </a:solidFill>
                <a:effectLst/>
              </a:rPr>
            </a:br>
            <a:r>
              <a:rPr lang="en-US" sz="2200" dirty="0">
                <a:solidFill>
                  <a:srgbClr val="000000"/>
                </a:solidFill>
              </a:rPr>
              <a:t>•    </a:t>
            </a:r>
            <a:r>
              <a:rPr lang="en-US" sz="2200" b="0" i="0" dirty="0">
                <a:solidFill>
                  <a:srgbClr val="000000"/>
                </a:solidFill>
                <a:effectLst/>
              </a:rPr>
              <a:t>Opportunity to be involved in transformational healthcare innovation while boosting your CV </a:t>
            </a:r>
            <a:br>
              <a:rPr lang="en-US" sz="2200" b="0" i="0" dirty="0">
                <a:solidFill>
                  <a:srgbClr val="000000"/>
                </a:solidFill>
                <a:effectLst/>
              </a:rPr>
            </a:br>
            <a:br>
              <a:rPr lang="en-US" sz="2000" b="0" i="0" dirty="0">
                <a:solidFill>
                  <a:srgbClr val="000000"/>
                </a:solidFill>
                <a:effectLst/>
              </a:rPr>
            </a:br>
            <a:br>
              <a:rPr lang="en-US" sz="800" b="0" i="0" dirty="0">
                <a:solidFill>
                  <a:srgbClr val="000000"/>
                </a:solidFill>
                <a:effectLst/>
                <a:latin typeface="Lato" panose="020F0502020204030203" pitchFamily="34" charset="0"/>
              </a:rPr>
            </a:br>
            <a:endParaRPr lang="en-US" sz="2000" dirty="0"/>
          </a:p>
        </p:txBody>
      </p:sp>
    </p:spTree>
    <p:extLst>
      <p:ext uri="{BB962C8B-B14F-4D97-AF65-F5344CB8AC3E}">
        <p14:creationId xmlns:p14="http://schemas.microsoft.com/office/powerpoint/2010/main" val="2153962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7144C5-FF77-BB20-26EF-97F3BCAE894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1CBDD7-930C-AFC2-8059-0D4B318BDD59}"/>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kern="1200">
                <a:solidFill>
                  <a:srgbClr val="FFFFFF"/>
                </a:solidFill>
                <a:latin typeface="+mj-lt"/>
                <a:ea typeface="+mj-ea"/>
                <a:cs typeface="+mj-cs"/>
              </a:rPr>
              <a:t>Medical Surveys </a:t>
            </a:r>
          </a:p>
        </p:txBody>
      </p:sp>
      <p:graphicFrame>
        <p:nvGraphicFramePr>
          <p:cNvPr id="4" name="Table 3">
            <a:extLst>
              <a:ext uri="{FF2B5EF4-FFF2-40B4-BE49-F238E27FC236}">
                <a16:creationId xmlns:a16="http://schemas.microsoft.com/office/drawing/2014/main" id="{E6F879D2-BBA5-F122-79C8-61CCFE15FFBC}"/>
              </a:ext>
            </a:extLst>
          </p:cNvPr>
          <p:cNvGraphicFramePr>
            <a:graphicFrameLocks noGrp="1"/>
          </p:cNvGraphicFramePr>
          <p:nvPr>
            <p:extLst>
              <p:ext uri="{D42A27DB-BD31-4B8C-83A1-F6EECF244321}">
                <p14:modId xmlns:p14="http://schemas.microsoft.com/office/powerpoint/2010/main" val="138031220"/>
              </p:ext>
            </p:extLst>
          </p:nvPr>
        </p:nvGraphicFramePr>
        <p:xfrm>
          <a:off x="3643314" y="0"/>
          <a:ext cx="8451150" cy="6858002"/>
        </p:xfrm>
        <a:graphic>
          <a:graphicData uri="http://schemas.openxmlformats.org/drawingml/2006/table">
            <a:tbl>
              <a:tblPr firstRow="1" bandRow="1">
                <a:tableStyleId>{5C22544A-7EE6-4342-B048-85BDC9FD1C3A}</a:tableStyleId>
              </a:tblPr>
              <a:tblGrid>
                <a:gridCol w="4236276">
                  <a:extLst>
                    <a:ext uri="{9D8B030D-6E8A-4147-A177-3AD203B41FA5}">
                      <a16:colId xmlns:a16="http://schemas.microsoft.com/office/drawing/2014/main" val="1001120598"/>
                    </a:ext>
                  </a:extLst>
                </a:gridCol>
                <a:gridCol w="4214874">
                  <a:extLst>
                    <a:ext uri="{9D8B030D-6E8A-4147-A177-3AD203B41FA5}">
                      <a16:colId xmlns:a16="http://schemas.microsoft.com/office/drawing/2014/main" val="1948013169"/>
                    </a:ext>
                  </a:extLst>
                </a:gridCol>
              </a:tblGrid>
              <a:tr h="442452">
                <a:tc>
                  <a:txBody>
                    <a:bodyPr/>
                    <a:lstStyle/>
                    <a:p>
                      <a:pPr algn="ctr"/>
                      <a:r>
                        <a:rPr lang="en-US" sz="1800" dirty="0"/>
                        <a:t>Pros</a:t>
                      </a:r>
                    </a:p>
                  </a:txBody>
                  <a:tcPr marL="72302" marR="72302" marT="36151" marB="36151"/>
                </a:tc>
                <a:tc>
                  <a:txBody>
                    <a:bodyPr/>
                    <a:lstStyle/>
                    <a:p>
                      <a:pPr algn="ctr"/>
                      <a:r>
                        <a:rPr lang="en-US" sz="1800"/>
                        <a:t>Cons</a:t>
                      </a:r>
                    </a:p>
                  </a:txBody>
                  <a:tcPr marL="72302" marR="72302" marT="36151" marB="36151"/>
                </a:tc>
                <a:extLst>
                  <a:ext uri="{0D108BD9-81ED-4DB2-BD59-A6C34878D82A}">
                    <a16:rowId xmlns:a16="http://schemas.microsoft.com/office/drawing/2014/main" val="1037953511"/>
                  </a:ext>
                </a:extLst>
              </a:tr>
              <a:tr h="1045796">
                <a:tc>
                  <a:txBody>
                    <a:bodyPr/>
                    <a:lstStyle/>
                    <a:p>
                      <a:r>
                        <a:rPr lang="en-US" sz="1800" dirty="0"/>
                        <a:t>Great side hustle </a:t>
                      </a:r>
                    </a:p>
                  </a:txBody>
                  <a:tcPr marL="72302" marR="72302" marT="36151" marB="36151"/>
                </a:tc>
                <a:tc>
                  <a:txBody>
                    <a:bodyPr/>
                    <a:lstStyle/>
                    <a:p>
                      <a:r>
                        <a:rPr lang="en-US" sz="1800"/>
                        <a:t>Reimbursement is not always in cash</a:t>
                      </a:r>
                    </a:p>
                    <a:p>
                      <a:r>
                        <a:rPr lang="en-US" sz="1800"/>
                        <a:t>Payment: paypal, amazon gift card, debit card</a:t>
                      </a:r>
                    </a:p>
                  </a:txBody>
                  <a:tcPr marL="72302" marR="72302" marT="36151" marB="36151"/>
                </a:tc>
                <a:extLst>
                  <a:ext uri="{0D108BD9-81ED-4DB2-BD59-A6C34878D82A}">
                    <a16:rowId xmlns:a16="http://schemas.microsoft.com/office/drawing/2014/main" val="335385094"/>
                  </a:ext>
                </a:extLst>
              </a:tr>
              <a:tr h="1347466">
                <a:tc>
                  <a:txBody>
                    <a:bodyPr/>
                    <a:lstStyle/>
                    <a:p>
                      <a:r>
                        <a:rPr lang="en-US" sz="1800" dirty="0"/>
                        <a:t>Leads to more opportunities for participation in other surveys</a:t>
                      </a:r>
                    </a:p>
                  </a:txBody>
                  <a:tcPr marL="72302" marR="72302" marT="36151" marB="36151"/>
                </a:tc>
                <a:tc>
                  <a:txBody>
                    <a:bodyPr/>
                    <a:lstStyle/>
                    <a:p>
                      <a:r>
                        <a:rPr lang="en-US" sz="1800" dirty="0"/>
                        <a:t>Not always relevant to your skills and experience </a:t>
                      </a:r>
                    </a:p>
                  </a:txBody>
                  <a:tcPr marL="72302" marR="72302" marT="36151" marB="36151"/>
                </a:tc>
                <a:extLst>
                  <a:ext uri="{0D108BD9-81ED-4DB2-BD59-A6C34878D82A}">
                    <a16:rowId xmlns:a16="http://schemas.microsoft.com/office/drawing/2014/main" val="1092521004"/>
                  </a:ext>
                </a:extLst>
              </a:tr>
              <a:tr h="1045796">
                <a:tc>
                  <a:txBody>
                    <a:bodyPr/>
                    <a:lstStyle/>
                    <a:p>
                      <a:r>
                        <a:rPr lang="en-US" sz="1800" dirty="0"/>
                        <a:t>Flexible and can be done on your own time</a:t>
                      </a:r>
                    </a:p>
                  </a:txBody>
                  <a:tcPr marL="72302" marR="72302" marT="36151" marB="36151"/>
                </a:tc>
                <a:tc>
                  <a:txBody>
                    <a:bodyPr/>
                    <a:lstStyle/>
                    <a:p>
                      <a:r>
                        <a:rPr lang="en-US" sz="1800"/>
                        <a:t>Requires a balance between time spent and appropriate reimbursement level</a:t>
                      </a:r>
                    </a:p>
                  </a:txBody>
                  <a:tcPr marL="72302" marR="72302" marT="36151" marB="36151"/>
                </a:tc>
                <a:extLst>
                  <a:ext uri="{0D108BD9-81ED-4DB2-BD59-A6C34878D82A}">
                    <a16:rowId xmlns:a16="http://schemas.microsoft.com/office/drawing/2014/main" val="641244590"/>
                  </a:ext>
                </a:extLst>
              </a:tr>
              <a:tr h="1045796">
                <a:tc>
                  <a:txBody>
                    <a:bodyPr/>
                    <a:lstStyle/>
                    <a:p>
                      <a:r>
                        <a:rPr lang="en-US" sz="1800" dirty="0"/>
                        <a:t>Experience in the biotech, pharma, and healthcare tech space</a:t>
                      </a:r>
                    </a:p>
                  </a:txBody>
                  <a:tcPr marL="72302" marR="72302" marT="36151" marB="36151"/>
                </a:tc>
                <a:tc>
                  <a:txBody>
                    <a:bodyPr/>
                    <a:lstStyle/>
                    <a:p>
                      <a:r>
                        <a:rPr lang="en-US" sz="1800" dirty="0"/>
                        <a:t>Could waste your time filling out countless screeners all to not be selected</a:t>
                      </a:r>
                    </a:p>
                  </a:txBody>
                  <a:tcPr marL="72302" marR="72302" marT="36151" marB="36151"/>
                </a:tc>
                <a:extLst>
                  <a:ext uri="{0D108BD9-81ED-4DB2-BD59-A6C34878D82A}">
                    <a16:rowId xmlns:a16="http://schemas.microsoft.com/office/drawing/2014/main" val="1308825832"/>
                  </a:ext>
                </a:extLst>
              </a:tr>
              <a:tr h="744122">
                <a:tc>
                  <a:txBody>
                    <a:bodyPr/>
                    <a:lstStyle/>
                    <a:p>
                      <a:r>
                        <a:rPr lang="en-US" sz="1800"/>
                        <a:t>networking</a:t>
                      </a:r>
                    </a:p>
                  </a:txBody>
                  <a:tcPr marL="72302" marR="72302" marT="36151" marB="36151"/>
                </a:tc>
                <a:tc>
                  <a:txBody>
                    <a:bodyPr/>
                    <a:lstStyle/>
                    <a:p>
                      <a:r>
                        <a:rPr lang="en-US" sz="1800" u="sng" dirty="0"/>
                        <a:t>Not tax free</a:t>
                      </a:r>
                      <a:r>
                        <a:rPr lang="en-US" sz="1800" dirty="0"/>
                        <a:t>: Income must be reported</a:t>
                      </a:r>
                    </a:p>
                  </a:txBody>
                  <a:tcPr marL="72302" marR="72302" marT="36151" marB="36151"/>
                </a:tc>
                <a:extLst>
                  <a:ext uri="{0D108BD9-81ED-4DB2-BD59-A6C34878D82A}">
                    <a16:rowId xmlns:a16="http://schemas.microsoft.com/office/drawing/2014/main" val="3634435889"/>
                  </a:ext>
                </a:extLst>
              </a:tr>
              <a:tr h="442452">
                <a:tc>
                  <a:txBody>
                    <a:bodyPr/>
                    <a:lstStyle/>
                    <a:p>
                      <a:r>
                        <a:rPr lang="en-US" sz="1800"/>
                        <a:t>Supplement with other side hustles</a:t>
                      </a:r>
                    </a:p>
                  </a:txBody>
                  <a:tcPr marL="72302" marR="72302" marT="36151" marB="36151"/>
                </a:tc>
                <a:tc>
                  <a:txBody>
                    <a:bodyPr/>
                    <a:lstStyle/>
                    <a:p>
                      <a:r>
                        <a:rPr lang="en-US" sz="1800" dirty="0"/>
                        <a:t>Can be time consuming</a:t>
                      </a:r>
                    </a:p>
                  </a:txBody>
                  <a:tcPr marL="72302" marR="72302" marT="36151" marB="36151"/>
                </a:tc>
                <a:extLst>
                  <a:ext uri="{0D108BD9-81ED-4DB2-BD59-A6C34878D82A}">
                    <a16:rowId xmlns:a16="http://schemas.microsoft.com/office/drawing/2014/main" val="32795430"/>
                  </a:ext>
                </a:extLst>
              </a:tr>
              <a:tr h="744122">
                <a:tc>
                  <a:txBody>
                    <a:bodyPr/>
                    <a:lstStyle/>
                    <a:p>
                      <a:r>
                        <a:rPr lang="en-US" sz="1800"/>
                        <a:t>Education about new products and technologies</a:t>
                      </a:r>
                    </a:p>
                  </a:txBody>
                  <a:tcPr marL="72302" marR="72302" marT="36151" marB="36151"/>
                </a:tc>
                <a:tc>
                  <a:txBody>
                    <a:bodyPr/>
                    <a:lstStyle/>
                    <a:p>
                      <a:r>
                        <a:rPr lang="en-US" sz="1800" dirty="0"/>
                        <a:t>takes time to weed through surveys with lots of solicitations</a:t>
                      </a:r>
                    </a:p>
                  </a:txBody>
                  <a:tcPr marL="72302" marR="72302" marT="36151" marB="36151"/>
                </a:tc>
                <a:extLst>
                  <a:ext uri="{0D108BD9-81ED-4DB2-BD59-A6C34878D82A}">
                    <a16:rowId xmlns:a16="http://schemas.microsoft.com/office/drawing/2014/main" val="335900672"/>
                  </a:ext>
                </a:extLst>
              </a:tr>
            </a:tbl>
          </a:graphicData>
        </a:graphic>
      </p:graphicFrame>
    </p:spTree>
    <p:extLst>
      <p:ext uri="{BB962C8B-B14F-4D97-AF65-F5344CB8AC3E}">
        <p14:creationId xmlns:p14="http://schemas.microsoft.com/office/powerpoint/2010/main" val="273908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1B33FF-E322-7490-0D78-86C06A508E2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611E04-ACA4-0B46-BCB8-9945AE01C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88CDD14-EA9F-AAF0-3291-A24CC8037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91A005E8-8F7A-91FA-E43D-551048831712}"/>
              </a:ext>
            </a:extLst>
          </p:cNvPr>
          <p:cNvSpPr>
            <a:spLocks noGrp="1"/>
          </p:cNvSpPr>
          <p:nvPr>
            <p:ph type="ctrTitle"/>
          </p:nvPr>
        </p:nvSpPr>
        <p:spPr>
          <a:xfrm>
            <a:off x="1522476" y="431298"/>
            <a:ext cx="9144000" cy="2387600"/>
          </a:xfrm>
        </p:spPr>
        <p:txBody>
          <a:bodyPr>
            <a:normAutofit/>
          </a:bodyPr>
          <a:lstStyle/>
          <a:p>
            <a:pPr algn="l"/>
            <a:br>
              <a:rPr lang="en-US" sz="6000" b="0" i="0" u="none" strike="noStrike" dirty="0">
                <a:solidFill>
                  <a:srgbClr val="000000"/>
                </a:solidFill>
                <a:effectLst/>
                <a:latin typeface="Calibri" panose="020F0502020204030204" pitchFamily="34" charset="0"/>
                <a:cs typeface="Calibri" panose="020F0502020204030204" pitchFamily="34" charset="0"/>
              </a:rPr>
            </a:br>
            <a:endParaRPr lang="en-US" dirty="0"/>
          </a:p>
        </p:txBody>
      </p:sp>
      <p:sp>
        <p:nvSpPr>
          <p:cNvPr id="2" name="TextBox 1">
            <a:extLst>
              <a:ext uri="{FF2B5EF4-FFF2-40B4-BE49-F238E27FC236}">
                <a16:creationId xmlns:a16="http://schemas.microsoft.com/office/drawing/2014/main" id="{3B595F6A-FD60-3668-9738-46FCE3144890}"/>
              </a:ext>
            </a:extLst>
          </p:cNvPr>
          <p:cNvSpPr txBox="1"/>
          <p:nvPr/>
        </p:nvSpPr>
        <p:spPr>
          <a:xfrm>
            <a:off x="2028825" y="3559165"/>
            <a:ext cx="9591024" cy="3416320"/>
          </a:xfrm>
          <a:prstGeom prst="rect">
            <a:avLst/>
          </a:prstGeom>
          <a:noFill/>
        </p:spPr>
        <p:txBody>
          <a:bodyPr wrap="none" rtlCol="0">
            <a:spAutoFit/>
          </a:bodyPr>
          <a:lstStyle/>
          <a:p>
            <a:r>
              <a:rPr lang="en-US" b="1" i="0" dirty="0">
                <a:solidFill>
                  <a:srgbClr val="2D2D2D"/>
                </a:solidFill>
                <a:effectLst/>
                <a:latin typeface="Calibri" panose="020F0502020204030204" pitchFamily="34" charset="0"/>
                <a:cs typeface="Calibri" panose="020F0502020204030204" pitchFamily="34" charset="0"/>
              </a:rPr>
              <a:t>'If you really want to do something, you'll find a way. If you don't, you'll find an excuse.' - Jim Rohn</a:t>
            </a:r>
          </a:p>
          <a:p>
            <a:endParaRPr lang="en-US" b="1" dirty="0">
              <a:latin typeface="Calibri" panose="020F0502020204030204" pitchFamily="34" charset="0"/>
              <a:cs typeface="Calibri" panose="020F0502020204030204" pitchFamily="34" charset="0"/>
            </a:endParaRPr>
          </a:p>
          <a:p>
            <a:r>
              <a:rPr lang="en-US" b="1" i="0" dirty="0">
                <a:solidFill>
                  <a:srgbClr val="2D2D2D"/>
                </a:solidFill>
                <a:effectLst/>
                <a:latin typeface="Calibri" panose="020F0502020204030204" pitchFamily="34" charset="0"/>
                <a:cs typeface="Calibri" panose="020F0502020204030204" pitchFamily="34" charset="0"/>
              </a:rPr>
              <a:t>'If you spend too much time thinking about a thing, you'll never get it done.' - Bruce Lee</a:t>
            </a:r>
          </a:p>
          <a:p>
            <a:endParaRPr lang="en-US" b="1" dirty="0">
              <a:latin typeface="Calibri" panose="020F0502020204030204" pitchFamily="34" charset="0"/>
              <a:cs typeface="Calibri" panose="020F0502020204030204" pitchFamily="34" charset="0"/>
            </a:endParaRPr>
          </a:p>
          <a:p>
            <a:r>
              <a:rPr lang="en-US" b="1" i="0" dirty="0">
                <a:solidFill>
                  <a:srgbClr val="2D2D2D"/>
                </a:solidFill>
                <a:effectLst/>
                <a:latin typeface="Calibri" panose="020F0502020204030204" pitchFamily="34" charset="0"/>
                <a:cs typeface="Calibri" panose="020F0502020204030204" pitchFamily="34" charset="0"/>
              </a:rPr>
              <a:t>'It always seems impossible until it's done.' - Nelson Mandela</a:t>
            </a:r>
          </a:p>
          <a:p>
            <a:endParaRPr lang="en-US" b="1" dirty="0">
              <a:latin typeface="Calibri" panose="020F0502020204030204" pitchFamily="34" charset="0"/>
              <a:cs typeface="Calibri" panose="020F0502020204030204" pitchFamily="34" charset="0"/>
            </a:endParaRPr>
          </a:p>
          <a:p>
            <a:r>
              <a:rPr lang="en-US" b="1" i="0" dirty="0">
                <a:solidFill>
                  <a:srgbClr val="2D2D2D"/>
                </a:solidFill>
                <a:effectLst/>
                <a:latin typeface="Calibri" panose="020F0502020204030204" pitchFamily="34" charset="0"/>
                <a:cs typeface="Calibri" panose="020F0502020204030204" pitchFamily="34" charset="0"/>
              </a:rPr>
              <a:t>'Good things happen to those who hustle.' – Anais Nin</a:t>
            </a:r>
          </a:p>
          <a:p>
            <a:endParaRPr lang="en-US" b="1" dirty="0">
              <a:latin typeface="Calibri" panose="020F0502020204030204" pitchFamily="34" charset="0"/>
              <a:cs typeface="Calibri" panose="020F0502020204030204" pitchFamily="34" charset="0"/>
            </a:endParaRPr>
          </a:p>
          <a:p>
            <a:r>
              <a:rPr lang="en-US" b="1" i="0" dirty="0">
                <a:solidFill>
                  <a:srgbClr val="2D2D2D"/>
                </a:solidFill>
                <a:effectLst/>
                <a:latin typeface="Calibri" panose="020F0502020204030204" pitchFamily="34" charset="0"/>
                <a:cs typeface="Calibri" panose="020F0502020204030204" pitchFamily="34" charset="0"/>
              </a:rPr>
              <a:t>'All progress takes place outside the comfort zone.' - Michael John Bobak</a:t>
            </a:r>
          </a:p>
          <a:p>
            <a:endParaRPr lang="en-US" b="1" dirty="0">
              <a:latin typeface="Calibri" panose="020F0502020204030204" pitchFamily="34" charset="0"/>
              <a:cs typeface="Calibri" panose="020F0502020204030204" pitchFamily="34" charset="0"/>
            </a:endParaRPr>
          </a:p>
          <a:p>
            <a:r>
              <a:rPr lang="en-US" b="1" i="0" dirty="0">
                <a:solidFill>
                  <a:srgbClr val="2D2D2D"/>
                </a:solidFill>
                <a:effectLst/>
                <a:latin typeface="Calibri" panose="020F0502020204030204" pitchFamily="34" charset="0"/>
                <a:cs typeface="Calibri" panose="020F0502020204030204" pitchFamily="34" charset="0"/>
              </a:rPr>
              <a:t>'It is not the mountain we conquer, but ourselves.' - Sir Edmund Hillary</a:t>
            </a:r>
          </a:p>
          <a:p>
            <a:endParaRPr lang="en-US" dirty="0"/>
          </a:p>
        </p:txBody>
      </p:sp>
      <p:pic>
        <p:nvPicPr>
          <p:cNvPr id="5" name="Picture 4">
            <a:extLst>
              <a:ext uri="{FF2B5EF4-FFF2-40B4-BE49-F238E27FC236}">
                <a16:creationId xmlns:a16="http://schemas.microsoft.com/office/drawing/2014/main" id="{812FDFD4-AC90-24F5-7E00-E47DE852CBB1}"/>
              </a:ext>
            </a:extLst>
          </p:cNvPr>
          <p:cNvPicPr>
            <a:picLocks noChangeAspect="1"/>
          </p:cNvPicPr>
          <p:nvPr/>
        </p:nvPicPr>
        <p:blipFill>
          <a:blip r:embed="rId3"/>
          <a:stretch>
            <a:fillRect/>
          </a:stretch>
        </p:blipFill>
        <p:spPr>
          <a:xfrm>
            <a:off x="3679166" y="108242"/>
            <a:ext cx="4567237" cy="3033712"/>
          </a:xfrm>
          <a:prstGeom prst="rect">
            <a:avLst/>
          </a:prstGeom>
        </p:spPr>
      </p:pic>
    </p:spTree>
    <p:extLst>
      <p:ext uri="{BB962C8B-B14F-4D97-AF65-F5344CB8AC3E}">
        <p14:creationId xmlns:p14="http://schemas.microsoft.com/office/powerpoint/2010/main" val="128030753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ADEA1C-714B-FA40-1B63-CAAF96E8C2C5}"/>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0F4A3F7-059D-535C-D10F-32B4B5FE3DC4}"/>
              </a:ext>
            </a:extLst>
          </p:cNvPr>
          <p:cNvSpPr>
            <a:spLocks noGrp="1"/>
          </p:cNvSpPr>
          <p:nvPr>
            <p:ph type="ctrTitle"/>
          </p:nvPr>
        </p:nvSpPr>
        <p:spPr>
          <a:xfrm>
            <a:off x="1137033" y="670559"/>
            <a:ext cx="4683321" cy="2148841"/>
          </a:xfrm>
        </p:spPr>
        <p:txBody>
          <a:bodyPr vert="horz" lIns="91440" tIns="45720" rIns="91440" bIns="45720" rtlCol="0" anchor="t">
            <a:normAutofit/>
          </a:bodyPr>
          <a:lstStyle/>
          <a:p>
            <a:r>
              <a:rPr lang="en-US" sz="3600" dirty="0"/>
              <a:t>Reputable and Recommended Medical Survey Companies</a:t>
            </a:r>
          </a:p>
        </p:txBody>
      </p:sp>
      <p:pic>
        <p:nvPicPr>
          <p:cNvPr id="6" name="Picture 5" descr="A person in a white coat holding a tablet and a paper with check marks&#10;&#10;Description automatically generated">
            <a:extLst>
              <a:ext uri="{FF2B5EF4-FFF2-40B4-BE49-F238E27FC236}">
                <a16:creationId xmlns:a16="http://schemas.microsoft.com/office/drawing/2014/main" id="{40298F35-1F26-5F86-ED31-6C8A674CD932}"/>
              </a:ext>
            </a:extLst>
          </p:cNvPr>
          <p:cNvPicPr>
            <a:picLocks noChangeAspect="1"/>
          </p:cNvPicPr>
          <p:nvPr/>
        </p:nvPicPr>
        <p:blipFill>
          <a:blip r:embed="rId2"/>
          <a:srcRect l="26014" r="1479"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pic>
        <p:nvPicPr>
          <p:cNvPr id="11" name="Picture 10" descr="A black and white logo&#10;&#10;Description automatically generated">
            <a:extLst>
              <a:ext uri="{FF2B5EF4-FFF2-40B4-BE49-F238E27FC236}">
                <a16:creationId xmlns:a16="http://schemas.microsoft.com/office/drawing/2014/main" id="{83F14734-0B3F-0041-1409-00E670699F85}"/>
              </a:ext>
            </a:extLst>
          </p:cNvPr>
          <p:cNvPicPr>
            <a:picLocks noChangeAspect="1"/>
          </p:cNvPicPr>
          <p:nvPr/>
        </p:nvPicPr>
        <p:blipFill>
          <a:blip r:embed="rId3"/>
          <a:stretch>
            <a:fillRect/>
          </a:stretch>
        </p:blipFill>
        <p:spPr>
          <a:xfrm>
            <a:off x="9759966" y="3900724"/>
            <a:ext cx="1939466" cy="606083"/>
          </a:xfrm>
          <a:prstGeom prst="rect">
            <a:avLst/>
          </a:prstGeom>
        </p:spPr>
      </p:pic>
      <p:pic>
        <p:nvPicPr>
          <p:cNvPr id="14" name="Picture 13" descr="A black and orange sign with white text&#10;&#10;Description automatically generated">
            <a:extLst>
              <a:ext uri="{FF2B5EF4-FFF2-40B4-BE49-F238E27FC236}">
                <a16:creationId xmlns:a16="http://schemas.microsoft.com/office/drawing/2014/main" id="{87395C44-A02D-45DC-6309-194988D888D7}"/>
              </a:ext>
            </a:extLst>
          </p:cNvPr>
          <p:cNvPicPr>
            <a:picLocks noChangeAspect="1"/>
          </p:cNvPicPr>
          <p:nvPr/>
        </p:nvPicPr>
        <p:blipFill>
          <a:blip r:embed="rId4"/>
          <a:stretch>
            <a:fillRect/>
          </a:stretch>
        </p:blipFill>
        <p:spPr>
          <a:xfrm>
            <a:off x="6637617" y="3391740"/>
            <a:ext cx="2263216" cy="1131608"/>
          </a:xfrm>
          <a:prstGeom prst="rect">
            <a:avLst/>
          </a:prstGeom>
        </p:spPr>
      </p:pic>
      <p:pic>
        <p:nvPicPr>
          <p:cNvPr id="20" name="Picture 19" descr="A logo with text on it&#10;&#10;Description automatically generated">
            <a:extLst>
              <a:ext uri="{FF2B5EF4-FFF2-40B4-BE49-F238E27FC236}">
                <a16:creationId xmlns:a16="http://schemas.microsoft.com/office/drawing/2014/main" id="{CF37F5D6-6015-D583-40B9-5FF9955459FC}"/>
              </a:ext>
            </a:extLst>
          </p:cNvPr>
          <p:cNvPicPr>
            <a:picLocks noChangeAspect="1"/>
          </p:cNvPicPr>
          <p:nvPr/>
        </p:nvPicPr>
        <p:blipFill>
          <a:blip r:embed="rId5"/>
          <a:stretch>
            <a:fillRect/>
          </a:stretch>
        </p:blipFill>
        <p:spPr>
          <a:xfrm>
            <a:off x="9695603" y="1452829"/>
            <a:ext cx="2501900" cy="1038288"/>
          </a:xfrm>
          <a:prstGeom prst="rect">
            <a:avLst/>
          </a:prstGeom>
        </p:spPr>
      </p:pic>
      <p:pic>
        <p:nvPicPr>
          <p:cNvPr id="25" name="Picture 24" descr="A logo with a purple line&#10;&#10;Description automatically generated">
            <a:extLst>
              <a:ext uri="{FF2B5EF4-FFF2-40B4-BE49-F238E27FC236}">
                <a16:creationId xmlns:a16="http://schemas.microsoft.com/office/drawing/2014/main" id="{7700F8C5-5AA7-6B76-0CCB-60C0CC5B07D4}"/>
              </a:ext>
            </a:extLst>
          </p:cNvPr>
          <p:cNvPicPr>
            <a:picLocks noChangeAspect="1"/>
          </p:cNvPicPr>
          <p:nvPr/>
        </p:nvPicPr>
        <p:blipFill>
          <a:blip r:embed="rId6"/>
          <a:stretch>
            <a:fillRect/>
          </a:stretch>
        </p:blipFill>
        <p:spPr>
          <a:xfrm>
            <a:off x="6580819" y="1964244"/>
            <a:ext cx="1960876" cy="980438"/>
          </a:xfrm>
          <a:prstGeom prst="rect">
            <a:avLst/>
          </a:prstGeom>
        </p:spPr>
      </p:pic>
      <p:pic>
        <p:nvPicPr>
          <p:cNvPr id="27" name="Picture 26" descr="A logo with blue and green people&#10;&#10;Description automatically generated">
            <a:extLst>
              <a:ext uri="{FF2B5EF4-FFF2-40B4-BE49-F238E27FC236}">
                <a16:creationId xmlns:a16="http://schemas.microsoft.com/office/drawing/2014/main" id="{8FA1CF9B-2F80-A212-CEBC-68EAAE0418B9}"/>
              </a:ext>
            </a:extLst>
          </p:cNvPr>
          <p:cNvPicPr>
            <a:picLocks noChangeAspect="1"/>
          </p:cNvPicPr>
          <p:nvPr/>
        </p:nvPicPr>
        <p:blipFill>
          <a:blip r:embed="rId7"/>
          <a:stretch>
            <a:fillRect/>
          </a:stretch>
        </p:blipFill>
        <p:spPr>
          <a:xfrm>
            <a:off x="9144879" y="5223696"/>
            <a:ext cx="2279857" cy="1407099"/>
          </a:xfrm>
          <a:prstGeom prst="rect">
            <a:avLst/>
          </a:prstGeom>
        </p:spPr>
      </p:pic>
      <p:pic>
        <p:nvPicPr>
          <p:cNvPr id="29" name="Picture 28" descr="A blue text on a black background&#10;&#10;Description automatically generated">
            <a:extLst>
              <a:ext uri="{FF2B5EF4-FFF2-40B4-BE49-F238E27FC236}">
                <a16:creationId xmlns:a16="http://schemas.microsoft.com/office/drawing/2014/main" id="{1200552A-AE6D-B98C-EBD6-6D4AF79E0243}"/>
              </a:ext>
            </a:extLst>
          </p:cNvPr>
          <p:cNvPicPr>
            <a:picLocks noChangeAspect="1"/>
          </p:cNvPicPr>
          <p:nvPr/>
        </p:nvPicPr>
        <p:blipFill>
          <a:blip r:embed="rId8"/>
          <a:stretch>
            <a:fillRect/>
          </a:stretch>
        </p:blipFill>
        <p:spPr>
          <a:xfrm>
            <a:off x="9684597" y="450875"/>
            <a:ext cx="2501900" cy="812800"/>
          </a:xfrm>
          <a:prstGeom prst="rect">
            <a:avLst/>
          </a:prstGeom>
        </p:spPr>
      </p:pic>
      <p:pic>
        <p:nvPicPr>
          <p:cNvPr id="41" name="Picture 40" descr="A black and white logo&#10;&#10;Description automatically generated">
            <a:extLst>
              <a:ext uri="{FF2B5EF4-FFF2-40B4-BE49-F238E27FC236}">
                <a16:creationId xmlns:a16="http://schemas.microsoft.com/office/drawing/2014/main" id="{B248C311-CEBE-39AF-812A-3E32915DB401}"/>
              </a:ext>
            </a:extLst>
          </p:cNvPr>
          <p:cNvPicPr>
            <a:picLocks noChangeAspect="1"/>
          </p:cNvPicPr>
          <p:nvPr/>
        </p:nvPicPr>
        <p:blipFill>
          <a:blip r:embed="rId9"/>
          <a:stretch>
            <a:fillRect/>
          </a:stretch>
        </p:blipFill>
        <p:spPr>
          <a:xfrm>
            <a:off x="6477387" y="4365121"/>
            <a:ext cx="4128616" cy="1232907"/>
          </a:xfrm>
          <a:prstGeom prst="rect">
            <a:avLst/>
          </a:prstGeom>
        </p:spPr>
      </p:pic>
      <p:pic>
        <p:nvPicPr>
          <p:cNvPr id="53" name="Picture 52" descr="A black and grey logo&#10;&#10;Description automatically generated">
            <a:extLst>
              <a:ext uri="{FF2B5EF4-FFF2-40B4-BE49-F238E27FC236}">
                <a16:creationId xmlns:a16="http://schemas.microsoft.com/office/drawing/2014/main" id="{C562B424-06D6-B3FB-2AF2-A5AF1D654752}"/>
              </a:ext>
            </a:extLst>
          </p:cNvPr>
          <p:cNvPicPr>
            <a:picLocks noChangeAspect="1"/>
          </p:cNvPicPr>
          <p:nvPr/>
        </p:nvPicPr>
        <p:blipFill>
          <a:blip r:embed="rId10"/>
          <a:stretch>
            <a:fillRect/>
          </a:stretch>
        </p:blipFill>
        <p:spPr>
          <a:xfrm>
            <a:off x="8545126" y="2673431"/>
            <a:ext cx="3479365" cy="606083"/>
          </a:xfrm>
          <a:prstGeom prst="rect">
            <a:avLst/>
          </a:prstGeom>
        </p:spPr>
      </p:pic>
      <p:pic>
        <p:nvPicPr>
          <p:cNvPr id="55" name="Picture 54" descr="A logo on a blue background&#10;&#10;Description automatically generated">
            <a:extLst>
              <a:ext uri="{FF2B5EF4-FFF2-40B4-BE49-F238E27FC236}">
                <a16:creationId xmlns:a16="http://schemas.microsoft.com/office/drawing/2014/main" id="{78DEE217-827F-6946-862F-7A21E1F1BD2F}"/>
              </a:ext>
            </a:extLst>
          </p:cNvPr>
          <p:cNvPicPr>
            <a:picLocks noChangeAspect="1"/>
          </p:cNvPicPr>
          <p:nvPr/>
        </p:nvPicPr>
        <p:blipFill>
          <a:blip r:embed="rId11"/>
          <a:stretch>
            <a:fillRect/>
          </a:stretch>
        </p:blipFill>
        <p:spPr>
          <a:xfrm>
            <a:off x="6448425" y="598831"/>
            <a:ext cx="2641600" cy="762000"/>
          </a:xfrm>
          <a:prstGeom prst="rect">
            <a:avLst/>
          </a:prstGeom>
        </p:spPr>
      </p:pic>
      <p:pic>
        <p:nvPicPr>
          <p:cNvPr id="57" name="Picture 56" descr="A yellow and grey logo&#10;&#10;Description automatically generated">
            <a:extLst>
              <a:ext uri="{FF2B5EF4-FFF2-40B4-BE49-F238E27FC236}">
                <a16:creationId xmlns:a16="http://schemas.microsoft.com/office/drawing/2014/main" id="{C4E4C560-40CA-1F66-9626-AA93BF547DEE}"/>
              </a:ext>
            </a:extLst>
          </p:cNvPr>
          <p:cNvPicPr>
            <a:picLocks noChangeAspect="1"/>
          </p:cNvPicPr>
          <p:nvPr/>
        </p:nvPicPr>
        <p:blipFill>
          <a:blip r:embed="rId12"/>
          <a:stretch>
            <a:fillRect/>
          </a:stretch>
        </p:blipFill>
        <p:spPr>
          <a:xfrm>
            <a:off x="8951858" y="1667881"/>
            <a:ext cx="863600" cy="698500"/>
          </a:xfrm>
          <a:prstGeom prst="rect">
            <a:avLst/>
          </a:prstGeom>
        </p:spPr>
      </p:pic>
    </p:spTree>
    <p:extLst>
      <p:ext uri="{BB962C8B-B14F-4D97-AF65-F5344CB8AC3E}">
        <p14:creationId xmlns:p14="http://schemas.microsoft.com/office/powerpoint/2010/main" val="423394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48CEA7-4AE4-C046-8544-83EAC392B82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F96867-5C6B-F4CF-D525-2413992D4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A26250-31A9-83AB-A800-A447BF411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5127A632-1427-A089-8FCE-BCB827CF3B53}"/>
              </a:ext>
            </a:extLst>
          </p:cNvPr>
          <p:cNvSpPr>
            <a:spLocks noGrp="1"/>
          </p:cNvSpPr>
          <p:nvPr>
            <p:ph type="ctrTitle"/>
          </p:nvPr>
        </p:nvSpPr>
        <p:spPr>
          <a:xfrm>
            <a:off x="176783" y="456375"/>
            <a:ext cx="11020425" cy="2387600"/>
          </a:xfrm>
        </p:spPr>
        <p:txBody>
          <a:bodyPr>
            <a:normAutofit fontScale="90000"/>
          </a:bodyPr>
          <a:lstStyle/>
          <a:p>
            <a:pPr algn="l">
              <a:spcAft>
                <a:spcPts val="750"/>
              </a:spcAft>
            </a:pPr>
            <a:br>
              <a:rPr lang="en-US" sz="4000" b="0" i="0" dirty="0">
                <a:solidFill>
                  <a:srgbClr val="000000"/>
                </a:solidFill>
                <a:effectLst/>
              </a:rPr>
            </a:br>
            <a:br>
              <a:rPr lang="en-US" sz="4000" b="0" i="0" dirty="0">
                <a:solidFill>
                  <a:srgbClr val="000000"/>
                </a:solidFill>
                <a:effectLst/>
              </a:rPr>
            </a:br>
            <a:br>
              <a:rPr lang="en-US" sz="4000" b="0" i="0" dirty="0">
                <a:solidFill>
                  <a:srgbClr val="000000"/>
                </a:solidFill>
                <a:effectLst/>
              </a:rPr>
            </a:br>
            <a:br>
              <a:rPr lang="en-US" sz="2200" b="0" i="0" dirty="0">
                <a:solidFill>
                  <a:srgbClr val="000000"/>
                </a:solidFill>
                <a:effectLst/>
              </a:rPr>
            </a:br>
            <a:br>
              <a:rPr lang="en-US" sz="2000" b="0" i="0" dirty="0">
                <a:solidFill>
                  <a:srgbClr val="000000"/>
                </a:solidFill>
                <a:effectLst/>
              </a:rPr>
            </a:br>
            <a:br>
              <a:rPr lang="en-US" sz="800" b="0" i="0" dirty="0">
                <a:solidFill>
                  <a:srgbClr val="000000"/>
                </a:solidFill>
                <a:effectLst/>
                <a:latin typeface="Lato" panose="020F0502020204030203" pitchFamily="34" charset="0"/>
              </a:rPr>
            </a:br>
            <a:endParaRPr lang="en-US" sz="2000" dirty="0"/>
          </a:p>
        </p:txBody>
      </p:sp>
      <p:sp>
        <p:nvSpPr>
          <p:cNvPr id="5" name="TextBox 4">
            <a:extLst>
              <a:ext uri="{FF2B5EF4-FFF2-40B4-BE49-F238E27FC236}">
                <a16:creationId xmlns:a16="http://schemas.microsoft.com/office/drawing/2014/main" id="{5A24F2F5-71AE-D619-5135-60B896085961}"/>
              </a:ext>
            </a:extLst>
          </p:cNvPr>
          <p:cNvSpPr txBox="1"/>
          <p:nvPr/>
        </p:nvSpPr>
        <p:spPr>
          <a:xfrm>
            <a:off x="176783" y="456375"/>
            <a:ext cx="6981601" cy="1754326"/>
          </a:xfrm>
          <a:prstGeom prst="rect">
            <a:avLst/>
          </a:prstGeom>
          <a:noFill/>
        </p:spPr>
        <p:txBody>
          <a:bodyPr wrap="square">
            <a:spAutoFit/>
          </a:bodyPr>
          <a:lstStyle/>
          <a:p>
            <a:pPr algn="ctr"/>
            <a:r>
              <a:rPr lang="en-US" sz="3600" dirty="0"/>
              <a:t>Breaking into a Role in Healthcare, Educational, and Medical Legal Consulting Key Take Aways:</a:t>
            </a:r>
          </a:p>
        </p:txBody>
      </p:sp>
      <p:pic>
        <p:nvPicPr>
          <p:cNvPr id="6" name="Picture 5" descr="A logo for a lawyer&#10;&#10;Description automatically generated">
            <a:extLst>
              <a:ext uri="{FF2B5EF4-FFF2-40B4-BE49-F238E27FC236}">
                <a16:creationId xmlns:a16="http://schemas.microsoft.com/office/drawing/2014/main" id="{CBF1CC70-13A3-8361-072F-D285C4FFA49B}"/>
              </a:ext>
            </a:extLst>
          </p:cNvPr>
          <p:cNvPicPr>
            <a:picLocks noChangeAspect="1"/>
          </p:cNvPicPr>
          <p:nvPr/>
        </p:nvPicPr>
        <p:blipFill>
          <a:blip r:embed="rId2"/>
          <a:stretch>
            <a:fillRect/>
          </a:stretch>
        </p:blipFill>
        <p:spPr>
          <a:xfrm>
            <a:off x="7202528" y="79388"/>
            <a:ext cx="4942280" cy="2764587"/>
          </a:xfrm>
          <a:prstGeom prst="rect">
            <a:avLst/>
          </a:prstGeom>
        </p:spPr>
      </p:pic>
      <p:sp>
        <p:nvSpPr>
          <p:cNvPr id="7" name="TextBox 6">
            <a:extLst>
              <a:ext uri="{FF2B5EF4-FFF2-40B4-BE49-F238E27FC236}">
                <a16:creationId xmlns:a16="http://schemas.microsoft.com/office/drawing/2014/main" id="{17EEC6C8-3B93-483A-18D7-E355D6435A7A}"/>
              </a:ext>
            </a:extLst>
          </p:cNvPr>
          <p:cNvSpPr txBox="1"/>
          <p:nvPr/>
        </p:nvSpPr>
        <p:spPr>
          <a:xfrm>
            <a:off x="940143" y="2413073"/>
            <a:ext cx="11075073" cy="5447645"/>
          </a:xfrm>
          <a:prstGeom prst="rect">
            <a:avLst/>
          </a:prstGeom>
          <a:noFill/>
        </p:spPr>
        <p:txBody>
          <a:bodyPr wrap="square" rtlCol="0">
            <a:spAutoFit/>
          </a:bodyPr>
          <a:lstStyle/>
          <a:p>
            <a:r>
              <a:rPr lang="en-US" sz="2800" dirty="0"/>
              <a:t>☞ </a:t>
            </a:r>
            <a:r>
              <a:rPr lang="en-US" sz="2000" dirty="0"/>
              <a:t>Don’t be afraid to get out of your comfort to seek greater fulfillment as a healthcare professional </a:t>
            </a:r>
            <a:endParaRPr lang="en-US" sz="2800" dirty="0"/>
          </a:p>
          <a:p>
            <a:endParaRPr lang="en-US" sz="2800" dirty="0"/>
          </a:p>
          <a:p>
            <a:r>
              <a:rPr lang="en-US" sz="2800" dirty="0"/>
              <a:t>☞ </a:t>
            </a:r>
            <a:r>
              <a:rPr lang="en-US" sz="2000" dirty="0"/>
              <a:t>Network, research, explore, educate yourself and pursue your passions as there are many opportunities for healthcare professionals to provide healthcare besides at the bedside</a:t>
            </a:r>
            <a:endParaRPr lang="en-US" sz="2800" dirty="0"/>
          </a:p>
          <a:p>
            <a:endParaRPr lang="en-US" sz="2800" dirty="0"/>
          </a:p>
          <a:p>
            <a:r>
              <a:rPr lang="en-US" sz="2800" dirty="0"/>
              <a:t>☞ </a:t>
            </a:r>
            <a:r>
              <a:rPr lang="en-US" sz="2000" dirty="0"/>
              <a:t>Be patient, be prepared for a lot of hard work and persistence – </a:t>
            </a:r>
            <a:r>
              <a:rPr lang="en-US" sz="2000" dirty="0">
                <a:highlight>
                  <a:srgbClr val="FFFF00"/>
                </a:highlight>
              </a:rPr>
              <a:t>HOWEVER</a:t>
            </a:r>
            <a:r>
              <a:rPr lang="en-US" sz="2000" dirty="0"/>
              <a:t> these 3 areas of consulting do not require much in overhead and are flexible!  </a:t>
            </a:r>
            <a:endParaRPr lang="en-US" sz="2800" dirty="0"/>
          </a:p>
          <a:p>
            <a:endParaRPr lang="en-US" sz="2800" dirty="0"/>
          </a:p>
          <a:p>
            <a:r>
              <a:rPr lang="en-US" sz="2800" dirty="0"/>
              <a:t>☞ </a:t>
            </a:r>
            <a:r>
              <a:rPr lang="en-US" sz="2000" dirty="0"/>
              <a:t>Set up a proper business plan, CRM, billing/invoicing, website, social media presence, meet with an accountant and be ready to grow at your own pace as </a:t>
            </a:r>
            <a:r>
              <a:rPr lang="en-US" sz="2000" dirty="0">
                <a:highlight>
                  <a:srgbClr val="FFFF00"/>
                </a:highlight>
              </a:rPr>
              <a:t>YOU ARE YOUR OWN EMPLOYER</a:t>
            </a:r>
            <a:endParaRPr lang="en-US" sz="2800" dirty="0">
              <a:highlight>
                <a:srgbClr val="FFFF00"/>
              </a:highlight>
            </a:endParaRPr>
          </a:p>
          <a:p>
            <a:endParaRPr lang="en-US" sz="2800" dirty="0"/>
          </a:p>
          <a:p>
            <a:endParaRPr lang="en-US" sz="2800" dirty="0"/>
          </a:p>
          <a:p>
            <a:endParaRPr lang="en-US" dirty="0"/>
          </a:p>
          <a:p>
            <a:endParaRPr lang="en-US" dirty="0"/>
          </a:p>
        </p:txBody>
      </p:sp>
    </p:spTree>
    <p:extLst>
      <p:ext uri="{BB962C8B-B14F-4D97-AF65-F5344CB8AC3E}">
        <p14:creationId xmlns:p14="http://schemas.microsoft.com/office/powerpoint/2010/main" val="3122571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7AF29B-2538-BE51-66C1-684C071F7D8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F062E3-F54D-2EDC-DB03-A06235705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D69242E-3D91-F56D-0C03-2FAFA07D4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0E5D7EC-C9D8-847B-BF46-FAA0BB722F53}"/>
              </a:ext>
            </a:extLst>
          </p:cNvPr>
          <p:cNvSpPr>
            <a:spLocks noGrp="1"/>
          </p:cNvSpPr>
          <p:nvPr>
            <p:ph type="ctrTitle"/>
          </p:nvPr>
        </p:nvSpPr>
        <p:spPr>
          <a:xfrm>
            <a:off x="176783" y="456375"/>
            <a:ext cx="11020425" cy="2387600"/>
          </a:xfrm>
        </p:spPr>
        <p:txBody>
          <a:bodyPr>
            <a:normAutofit fontScale="90000"/>
          </a:bodyPr>
          <a:lstStyle/>
          <a:p>
            <a:pPr algn="l">
              <a:spcAft>
                <a:spcPts val="750"/>
              </a:spcAft>
            </a:pPr>
            <a:br>
              <a:rPr lang="en-US" sz="4000" b="0" i="0" dirty="0">
                <a:solidFill>
                  <a:srgbClr val="000000"/>
                </a:solidFill>
                <a:effectLst/>
              </a:rPr>
            </a:br>
            <a:br>
              <a:rPr lang="en-US" sz="4000" b="0" i="0" dirty="0">
                <a:solidFill>
                  <a:srgbClr val="000000"/>
                </a:solidFill>
                <a:effectLst/>
              </a:rPr>
            </a:br>
            <a:br>
              <a:rPr lang="en-US" sz="4000" b="0" i="0" dirty="0">
                <a:solidFill>
                  <a:srgbClr val="000000"/>
                </a:solidFill>
                <a:effectLst/>
              </a:rPr>
            </a:br>
            <a:br>
              <a:rPr lang="en-US" sz="2200" b="0" i="0" dirty="0">
                <a:solidFill>
                  <a:srgbClr val="000000"/>
                </a:solidFill>
                <a:effectLst/>
              </a:rPr>
            </a:br>
            <a:br>
              <a:rPr lang="en-US" sz="2000" b="0" i="0" dirty="0">
                <a:solidFill>
                  <a:srgbClr val="000000"/>
                </a:solidFill>
                <a:effectLst/>
              </a:rPr>
            </a:br>
            <a:br>
              <a:rPr lang="en-US" sz="800" b="0" i="0" dirty="0">
                <a:solidFill>
                  <a:srgbClr val="000000"/>
                </a:solidFill>
                <a:effectLst/>
                <a:latin typeface="Lato" panose="020F0502020204030203" pitchFamily="34" charset="0"/>
              </a:rPr>
            </a:br>
            <a:endParaRPr lang="en-US" sz="2000" dirty="0"/>
          </a:p>
        </p:txBody>
      </p:sp>
      <p:sp>
        <p:nvSpPr>
          <p:cNvPr id="5" name="TextBox 4">
            <a:extLst>
              <a:ext uri="{FF2B5EF4-FFF2-40B4-BE49-F238E27FC236}">
                <a16:creationId xmlns:a16="http://schemas.microsoft.com/office/drawing/2014/main" id="{756E07FF-808B-B022-9CF4-D833B59A9FCB}"/>
              </a:ext>
            </a:extLst>
          </p:cNvPr>
          <p:cNvSpPr txBox="1"/>
          <p:nvPr/>
        </p:nvSpPr>
        <p:spPr>
          <a:xfrm>
            <a:off x="2196194" y="456375"/>
            <a:ext cx="6981601" cy="2308324"/>
          </a:xfrm>
          <a:prstGeom prst="rect">
            <a:avLst/>
          </a:prstGeom>
          <a:noFill/>
        </p:spPr>
        <p:txBody>
          <a:bodyPr wrap="square">
            <a:spAutoFit/>
          </a:bodyPr>
          <a:lstStyle/>
          <a:p>
            <a:pPr algn="ctr"/>
            <a:r>
              <a:rPr lang="en-US" sz="3600" dirty="0"/>
              <a:t>QUESTIONS?</a:t>
            </a:r>
          </a:p>
          <a:p>
            <a:pPr algn="ctr"/>
            <a:endParaRPr lang="en-US" sz="3600" dirty="0"/>
          </a:p>
          <a:p>
            <a:pPr algn="ctr"/>
            <a:endParaRPr lang="en-US" sz="3600" dirty="0"/>
          </a:p>
          <a:p>
            <a:pPr algn="ctr"/>
            <a:endParaRPr lang="en-US" sz="3600" dirty="0"/>
          </a:p>
        </p:txBody>
      </p:sp>
      <p:pic>
        <p:nvPicPr>
          <p:cNvPr id="6" name="Picture 5" descr="A logo for a lawyer&#10;&#10;Description automatically generated">
            <a:extLst>
              <a:ext uri="{FF2B5EF4-FFF2-40B4-BE49-F238E27FC236}">
                <a16:creationId xmlns:a16="http://schemas.microsoft.com/office/drawing/2014/main" id="{6CC05C57-F754-4014-CA66-338635FE6F05}"/>
              </a:ext>
            </a:extLst>
          </p:cNvPr>
          <p:cNvPicPr>
            <a:picLocks noChangeAspect="1"/>
          </p:cNvPicPr>
          <p:nvPr/>
        </p:nvPicPr>
        <p:blipFill>
          <a:blip r:embed="rId2"/>
          <a:stretch>
            <a:fillRect/>
          </a:stretch>
        </p:blipFill>
        <p:spPr>
          <a:xfrm>
            <a:off x="3491645" y="4014026"/>
            <a:ext cx="4942280" cy="2764587"/>
          </a:xfrm>
          <a:prstGeom prst="rect">
            <a:avLst/>
          </a:prstGeom>
        </p:spPr>
      </p:pic>
      <p:sp>
        <p:nvSpPr>
          <p:cNvPr id="4" name="TextBox 3">
            <a:extLst>
              <a:ext uri="{FF2B5EF4-FFF2-40B4-BE49-F238E27FC236}">
                <a16:creationId xmlns:a16="http://schemas.microsoft.com/office/drawing/2014/main" id="{B3538746-887B-DC3F-307A-507F2A15EFDC}"/>
              </a:ext>
            </a:extLst>
          </p:cNvPr>
          <p:cNvSpPr txBox="1"/>
          <p:nvPr/>
        </p:nvSpPr>
        <p:spPr>
          <a:xfrm>
            <a:off x="2128060" y="2020745"/>
            <a:ext cx="6100762" cy="1200329"/>
          </a:xfrm>
          <a:prstGeom prst="rect">
            <a:avLst/>
          </a:prstGeom>
          <a:noFill/>
        </p:spPr>
        <p:txBody>
          <a:bodyPr wrap="square">
            <a:spAutoFit/>
          </a:bodyPr>
          <a:lstStyle/>
          <a:p>
            <a:r>
              <a:rPr lang="en-US" sz="1800" b="0" i="0" u="none" strike="noStrike" dirty="0">
                <a:solidFill>
                  <a:srgbClr val="000000"/>
                </a:solidFill>
                <a:effectLst/>
                <a:cs typeface="Calibri" panose="020F0502020204030204" pitchFamily="34" charset="0"/>
              </a:rPr>
              <a:t>Contact Info: (339) 933-1952 (mobile)</a:t>
            </a:r>
            <a:br>
              <a:rPr lang="en-US" sz="1800" b="0" i="0" u="none" strike="noStrike" dirty="0">
                <a:solidFill>
                  <a:srgbClr val="000000"/>
                </a:solidFill>
                <a:effectLst/>
                <a:cs typeface="Calibri" panose="020F0502020204030204" pitchFamily="34" charset="0"/>
              </a:rPr>
            </a:br>
            <a:r>
              <a:rPr lang="en-US" sz="1800" b="0" i="0" u="none" strike="noStrike" dirty="0">
                <a:solidFill>
                  <a:srgbClr val="000000"/>
                </a:solidFill>
                <a:effectLst/>
                <a:cs typeface="Calibri" panose="020F0502020204030204" pitchFamily="34" charset="0"/>
                <a:hlinkClick r:id="rId3"/>
              </a:rPr>
              <a:t>chris@theapcconsultant.com</a:t>
            </a:r>
            <a:r>
              <a:rPr lang="en-US" sz="1800" dirty="0">
                <a:solidFill>
                  <a:srgbClr val="000000"/>
                </a:solidFill>
                <a:cs typeface="Calibri" panose="020F0502020204030204" pitchFamily="34" charset="0"/>
              </a:rPr>
              <a:t> (email)</a:t>
            </a:r>
            <a:br>
              <a:rPr lang="en-US" sz="1800" b="0" i="0" u="none" strike="noStrike" dirty="0">
                <a:solidFill>
                  <a:srgbClr val="000000"/>
                </a:solidFill>
                <a:effectLst/>
                <a:cs typeface="Calibri" panose="020F0502020204030204" pitchFamily="34" charset="0"/>
              </a:rPr>
            </a:br>
            <a:r>
              <a:rPr lang="en-US" sz="1800" b="0" i="0" u="none" strike="noStrike" dirty="0">
                <a:solidFill>
                  <a:srgbClr val="000000"/>
                </a:solidFill>
                <a:effectLst/>
                <a:cs typeface="Calibri" panose="020F0502020204030204" pitchFamily="34" charset="0"/>
                <a:hlinkClick r:id="rId4"/>
              </a:rPr>
              <a:t>www.theapcconsultant.com</a:t>
            </a:r>
            <a:br>
              <a:rPr lang="en-US" sz="1800" b="0" i="0" u="none" strike="noStrike" dirty="0">
                <a:solidFill>
                  <a:srgbClr val="000000"/>
                </a:solidFill>
                <a:effectLst/>
                <a:cs typeface="Calibri" panose="020F0502020204030204" pitchFamily="34" charset="0"/>
              </a:rPr>
            </a:br>
            <a:r>
              <a:rPr lang="en-US" sz="1800" b="0" i="0" u="none" strike="noStrike" dirty="0">
                <a:solidFill>
                  <a:srgbClr val="000000"/>
                </a:solidFill>
                <a:effectLst/>
                <a:cs typeface="Calibri" panose="020F0502020204030204" pitchFamily="34" charset="0"/>
                <a:hlinkClick r:id="rId5"/>
              </a:rPr>
              <a:t>https://www.linkedin.com/in/christophercannell/</a:t>
            </a:r>
            <a:endParaRPr lang="en-US" dirty="0"/>
          </a:p>
        </p:txBody>
      </p:sp>
      <p:pic>
        <p:nvPicPr>
          <p:cNvPr id="9" name="Picture 8" descr="A qr code with a white background&#10;&#10;Description automatically generated">
            <a:extLst>
              <a:ext uri="{FF2B5EF4-FFF2-40B4-BE49-F238E27FC236}">
                <a16:creationId xmlns:a16="http://schemas.microsoft.com/office/drawing/2014/main" id="{557DDCCB-D09C-7F40-7C98-1EF04FD20A63}"/>
              </a:ext>
            </a:extLst>
          </p:cNvPr>
          <p:cNvPicPr>
            <a:picLocks noChangeAspect="1"/>
          </p:cNvPicPr>
          <p:nvPr/>
        </p:nvPicPr>
        <p:blipFill>
          <a:blip r:embed="rId6"/>
          <a:stretch>
            <a:fillRect/>
          </a:stretch>
        </p:blipFill>
        <p:spPr>
          <a:xfrm>
            <a:off x="7245382" y="823139"/>
            <a:ext cx="3111500" cy="3111500"/>
          </a:xfrm>
          <a:prstGeom prst="rect">
            <a:avLst/>
          </a:prstGeom>
        </p:spPr>
      </p:pic>
    </p:spTree>
    <p:extLst>
      <p:ext uri="{BB962C8B-B14F-4D97-AF65-F5344CB8AC3E}">
        <p14:creationId xmlns:p14="http://schemas.microsoft.com/office/powerpoint/2010/main" val="2266704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15719C-DCF0-1A1B-8CB5-D81F83FF6CD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D22FA1E-E02A-4FC5-BBA6-577D6DA0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05D27520-F270-4F3D-A46E-76A337B6E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7" name="TextBox 6">
            <a:extLst>
              <a:ext uri="{FF2B5EF4-FFF2-40B4-BE49-F238E27FC236}">
                <a16:creationId xmlns:a16="http://schemas.microsoft.com/office/drawing/2014/main" id="{62009FE3-7FC6-406A-F402-B8252CF22B12}"/>
              </a:ext>
            </a:extLst>
          </p:cNvPr>
          <p:cNvSpPr txBox="1"/>
          <p:nvPr/>
        </p:nvSpPr>
        <p:spPr>
          <a:xfrm>
            <a:off x="100013" y="450088"/>
            <a:ext cx="6477057" cy="117347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b="1" dirty="0">
                <a:latin typeface="+mj-lt"/>
                <a:ea typeface="+mj-ea"/>
                <a:cs typeface="+mj-cs"/>
              </a:rPr>
              <a:t>“The Business side” of 1099 Work as a Consultant </a:t>
            </a:r>
          </a:p>
        </p:txBody>
      </p:sp>
      <p:sp>
        <p:nvSpPr>
          <p:cNvPr id="4" name="TextBox 3">
            <a:extLst>
              <a:ext uri="{FF2B5EF4-FFF2-40B4-BE49-F238E27FC236}">
                <a16:creationId xmlns:a16="http://schemas.microsoft.com/office/drawing/2014/main" id="{D07137F9-6F25-C10B-F010-C21D9F5DA114}"/>
              </a:ext>
            </a:extLst>
          </p:cNvPr>
          <p:cNvSpPr txBox="1"/>
          <p:nvPr/>
        </p:nvSpPr>
        <p:spPr>
          <a:xfrm>
            <a:off x="352509" y="1797616"/>
            <a:ext cx="5975139" cy="490798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Day 2 -Topic with Nick Krop, CPA 1099 Self Employed Contractor  </a:t>
            </a:r>
          </a:p>
          <a:p>
            <a:pPr marL="285750" indent="-228600">
              <a:lnSpc>
                <a:spcPct val="90000"/>
              </a:lnSpc>
              <a:spcAft>
                <a:spcPts val="600"/>
              </a:spcAft>
              <a:buFont typeface="Arial" panose="020B0604020202020204" pitchFamily="34" charset="0"/>
              <a:buChar char="•"/>
            </a:pPr>
            <a:r>
              <a:rPr lang="en-US" sz="2000" dirty="0"/>
              <a:t>Attend lecture to understand the ins and outs of being a self employed 1099 contractor</a:t>
            </a:r>
          </a:p>
          <a:p>
            <a:pPr marL="285750" indent="-228600">
              <a:lnSpc>
                <a:spcPct val="90000"/>
              </a:lnSpc>
              <a:spcAft>
                <a:spcPts val="600"/>
              </a:spcAft>
              <a:buFont typeface="Arial" panose="020B0604020202020204" pitchFamily="34" charset="0"/>
              <a:buChar char="•"/>
            </a:pPr>
            <a:r>
              <a:rPr lang="en-US" sz="2000" dirty="0"/>
              <a:t>Keeping accurate bookkeeping</a:t>
            </a:r>
          </a:p>
          <a:p>
            <a:pPr marL="285750" indent="-228600">
              <a:lnSpc>
                <a:spcPct val="90000"/>
              </a:lnSpc>
              <a:spcAft>
                <a:spcPts val="600"/>
              </a:spcAft>
              <a:buFont typeface="Arial" panose="020B0604020202020204" pitchFamily="34" charset="0"/>
              <a:buChar char="•"/>
            </a:pPr>
            <a:r>
              <a:rPr lang="en-US" sz="2000" dirty="0"/>
              <a:t>Tax implications</a:t>
            </a:r>
          </a:p>
          <a:p>
            <a:pPr marL="285750" indent="-228600">
              <a:lnSpc>
                <a:spcPct val="90000"/>
              </a:lnSpc>
              <a:spcAft>
                <a:spcPts val="600"/>
              </a:spcAft>
              <a:buFont typeface="Arial" panose="020B0604020202020204" pitchFamily="34" charset="0"/>
              <a:buChar char="•"/>
            </a:pPr>
            <a:r>
              <a:rPr lang="en-US" sz="2000" dirty="0"/>
              <a:t>Retirement accounts (i.e. self-employed 401k, </a:t>
            </a:r>
            <a:r>
              <a:rPr lang="en-US" sz="2000" dirty="0" err="1"/>
              <a:t>etc</a:t>
            </a:r>
            <a:r>
              <a:rPr lang="en-US" sz="2000" dirty="0"/>
              <a:t>)</a:t>
            </a:r>
          </a:p>
          <a:p>
            <a:pPr marL="285750" indent="-228600">
              <a:lnSpc>
                <a:spcPct val="90000"/>
              </a:lnSpc>
              <a:spcAft>
                <a:spcPts val="600"/>
              </a:spcAft>
              <a:buFont typeface="Arial" panose="020B0604020202020204" pitchFamily="34" charset="0"/>
              <a:buChar char="•"/>
            </a:pPr>
            <a:r>
              <a:rPr lang="en-US" sz="2000" dirty="0"/>
              <a:t>Locums work</a:t>
            </a:r>
          </a:p>
          <a:p>
            <a:pPr marL="285750" indent="-228600">
              <a:lnSpc>
                <a:spcPct val="90000"/>
              </a:lnSpc>
              <a:spcAft>
                <a:spcPts val="600"/>
              </a:spcAft>
              <a:buFont typeface="Arial" panose="020B0604020202020204" pitchFamily="34" charset="0"/>
              <a:buChar char="•"/>
            </a:pPr>
            <a:r>
              <a:rPr lang="en-US" sz="2000" dirty="0"/>
              <a:t>Discuss </a:t>
            </a:r>
            <a:r>
              <a:rPr lang="en-US" sz="2000" b="0" i="0" dirty="0">
                <a:effectLst/>
              </a:rPr>
              <a:t>LLC/PLLC, file your 2553 S election, open your state withholding accounts, </a:t>
            </a:r>
          </a:p>
          <a:p>
            <a:pPr marL="285750" indent="-228600">
              <a:lnSpc>
                <a:spcPct val="90000"/>
              </a:lnSpc>
              <a:spcAft>
                <a:spcPts val="600"/>
              </a:spcAft>
              <a:buFont typeface="Arial" panose="020B0604020202020204" pitchFamily="34" charset="0"/>
              <a:buChar char="•"/>
            </a:pPr>
            <a:r>
              <a:rPr lang="en-US" sz="2000" b="0" i="0" dirty="0">
                <a:effectLst/>
              </a:rPr>
              <a:t>handle payroll for your S-</a:t>
            </a:r>
            <a:r>
              <a:rPr lang="en-US" sz="2000" b="0" i="0" dirty="0" err="1">
                <a:effectLst/>
              </a:rPr>
              <a:t>corp</a:t>
            </a:r>
            <a:endParaRPr lang="en-US" sz="2000" b="0" i="0" dirty="0">
              <a:effectLst/>
            </a:endParaRPr>
          </a:p>
          <a:p>
            <a:pPr marL="285750" indent="-228600">
              <a:lnSpc>
                <a:spcPct val="90000"/>
              </a:lnSpc>
              <a:spcAft>
                <a:spcPts val="600"/>
              </a:spcAft>
              <a:buFont typeface="Arial" panose="020B0604020202020204" pitchFamily="34" charset="0"/>
              <a:buChar char="•"/>
            </a:pPr>
            <a:r>
              <a:rPr lang="en-US" sz="2000" b="0" i="0" dirty="0">
                <a:effectLst/>
              </a:rPr>
              <a:t>defined benefit plan</a:t>
            </a:r>
          </a:p>
          <a:p>
            <a:pPr marL="285750" indent="-228600">
              <a:lnSpc>
                <a:spcPct val="90000"/>
              </a:lnSpc>
              <a:spcAft>
                <a:spcPts val="600"/>
              </a:spcAft>
              <a:buFont typeface="Arial" panose="020B0604020202020204" pitchFamily="34" charset="0"/>
              <a:buChar char="•"/>
            </a:pPr>
            <a:r>
              <a:rPr lang="en-US" sz="2000" dirty="0"/>
              <a:t>File Category C, </a:t>
            </a:r>
            <a:r>
              <a:rPr lang="en-US" sz="2000" b="0" i="0" dirty="0">
                <a:effectLst/>
              </a:rPr>
              <a:t>personal 1040, and 1120S</a:t>
            </a:r>
          </a:p>
          <a:p>
            <a:pPr marL="285750" indent="-228600">
              <a:lnSpc>
                <a:spcPct val="90000"/>
              </a:lnSpc>
              <a:spcAft>
                <a:spcPts val="600"/>
              </a:spcAft>
              <a:buFont typeface="Arial" panose="020B0604020202020204" pitchFamily="34" charset="0"/>
              <a:buChar char="•"/>
            </a:pPr>
            <a:r>
              <a:rPr lang="en-US" sz="2000" dirty="0"/>
              <a:t>W2 expenses</a:t>
            </a:r>
            <a:endParaRPr lang="en-US" sz="2000" b="0" i="0" dirty="0">
              <a:effectLst/>
            </a:endParaRPr>
          </a:p>
          <a:p>
            <a:pPr indent="-228600">
              <a:lnSpc>
                <a:spcPct val="90000"/>
              </a:lnSpc>
              <a:spcAft>
                <a:spcPts val="600"/>
              </a:spcAft>
              <a:buFont typeface="Arial" panose="020B0604020202020204" pitchFamily="34" charset="0"/>
              <a:buChar char="•"/>
            </a:pPr>
            <a:endParaRPr lang="en-US" sz="1400" dirty="0"/>
          </a:p>
          <a:p>
            <a:pPr marL="285750" indent="-228600">
              <a:lnSpc>
                <a:spcPct val="90000"/>
              </a:lnSpc>
              <a:spcAft>
                <a:spcPts val="600"/>
              </a:spcAft>
              <a:buFont typeface="Arial" panose="020B0604020202020204" pitchFamily="34" charset="0"/>
              <a:buChar char="•"/>
            </a:pPr>
            <a:endParaRPr lang="en-US" sz="1400" dirty="0"/>
          </a:p>
        </p:txBody>
      </p:sp>
      <p:pic>
        <p:nvPicPr>
          <p:cNvPr id="6" name="Picture 5">
            <a:extLst>
              <a:ext uri="{FF2B5EF4-FFF2-40B4-BE49-F238E27FC236}">
                <a16:creationId xmlns:a16="http://schemas.microsoft.com/office/drawing/2014/main" id="{09008B9B-A6CD-73D4-C2DF-8249E7F9A2C6}"/>
              </a:ext>
            </a:extLst>
          </p:cNvPr>
          <p:cNvPicPr>
            <a:picLocks noChangeAspect="1"/>
          </p:cNvPicPr>
          <p:nvPr/>
        </p:nvPicPr>
        <p:blipFill>
          <a:blip r:embed="rId2"/>
          <a:stretch>
            <a:fillRect/>
          </a:stretch>
        </p:blipFill>
        <p:spPr>
          <a:xfrm>
            <a:off x="6577070" y="4768701"/>
            <a:ext cx="2340117" cy="1489165"/>
          </a:xfrm>
          <a:prstGeom prst="rect">
            <a:avLst/>
          </a:prstGeom>
        </p:spPr>
      </p:pic>
      <p:pic>
        <p:nvPicPr>
          <p:cNvPr id="9" name="Picture 8">
            <a:extLst>
              <a:ext uri="{FF2B5EF4-FFF2-40B4-BE49-F238E27FC236}">
                <a16:creationId xmlns:a16="http://schemas.microsoft.com/office/drawing/2014/main" id="{67428E86-1453-68A7-BD58-2BEE9103EF20}"/>
              </a:ext>
            </a:extLst>
          </p:cNvPr>
          <p:cNvPicPr>
            <a:picLocks noChangeAspect="1"/>
          </p:cNvPicPr>
          <p:nvPr/>
        </p:nvPicPr>
        <p:blipFill>
          <a:blip r:embed="rId3"/>
          <a:stretch>
            <a:fillRect/>
          </a:stretch>
        </p:blipFill>
        <p:spPr>
          <a:xfrm>
            <a:off x="6889666" y="646582"/>
            <a:ext cx="4640861" cy="2749549"/>
          </a:xfrm>
          <a:prstGeom prst="rect">
            <a:avLst/>
          </a:prstGeom>
        </p:spPr>
      </p:pic>
      <p:pic>
        <p:nvPicPr>
          <p:cNvPr id="11" name="Picture 10">
            <a:extLst>
              <a:ext uri="{FF2B5EF4-FFF2-40B4-BE49-F238E27FC236}">
                <a16:creationId xmlns:a16="http://schemas.microsoft.com/office/drawing/2014/main" id="{559F775E-6687-1E5E-8ADA-BD49EFEC9F35}"/>
              </a:ext>
            </a:extLst>
          </p:cNvPr>
          <p:cNvPicPr>
            <a:picLocks noChangeAspect="1"/>
          </p:cNvPicPr>
          <p:nvPr/>
        </p:nvPicPr>
        <p:blipFill>
          <a:blip r:embed="rId4"/>
          <a:stretch>
            <a:fillRect/>
          </a:stretch>
        </p:blipFill>
        <p:spPr>
          <a:xfrm>
            <a:off x="9656412" y="4758679"/>
            <a:ext cx="2183079" cy="1452739"/>
          </a:xfrm>
          <a:prstGeom prst="rect">
            <a:avLst/>
          </a:prstGeom>
        </p:spPr>
      </p:pic>
    </p:spTree>
    <p:extLst>
      <p:ext uri="{BB962C8B-B14F-4D97-AF65-F5344CB8AC3E}">
        <p14:creationId xmlns:p14="http://schemas.microsoft.com/office/powerpoint/2010/main" val="20956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9509C-6CD9-E882-8D00-FE295D85E33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9619"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7" name="TextBox 6">
            <a:extLst>
              <a:ext uri="{FF2B5EF4-FFF2-40B4-BE49-F238E27FC236}">
                <a16:creationId xmlns:a16="http://schemas.microsoft.com/office/drawing/2014/main" id="{D091946D-1BBD-D8FA-69A9-91CB5EEBB866}"/>
              </a:ext>
            </a:extLst>
          </p:cNvPr>
          <p:cNvSpPr txBox="1"/>
          <p:nvPr/>
        </p:nvSpPr>
        <p:spPr>
          <a:xfrm>
            <a:off x="182880" y="155157"/>
            <a:ext cx="6327647" cy="18005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b="1" dirty="0">
                <a:latin typeface="+mj-lt"/>
                <a:ea typeface="+mj-ea"/>
                <a:cs typeface="+mj-cs"/>
              </a:rPr>
              <a:t>“The Business side” of 1099 Work as a Consultant </a:t>
            </a:r>
          </a:p>
        </p:txBody>
      </p:sp>
      <p:sp>
        <p:nvSpPr>
          <p:cNvPr id="4" name="TextBox 3">
            <a:extLst>
              <a:ext uri="{FF2B5EF4-FFF2-40B4-BE49-F238E27FC236}">
                <a16:creationId xmlns:a16="http://schemas.microsoft.com/office/drawing/2014/main" id="{88A85808-0688-43F5-686E-A0F70756AD11}"/>
              </a:ext>
            </a:extLst>
          </p:cNvPr>
          <p:cNvSpPr txBox="1"/>
          <p:nvPr/>
        </p:nvSpPr>
        <p:spPr>
          <a:xfrm>
            <a:off x="643466" y="1914144"/>
            <a:ext cx="6232821" cy="4840223"/>
          </a:xfrm>
          <a:prstGeom prst="rect">
            <a:avLst/>
          </a:prstGeom>
        </p:spPr>
        <p:txBody>
          <a:bodyPr vert="horz" lIns="91440" tIns="45720" rIns="91440" bIns="45720" rtlCol="0">
            <a:normAutofit/>
          </a:bodyPr>
          <a:lstStyle/>
          <a:p>
            <a:pPr algn="ctr">
              <a:lnSpc>
                <a:spcPct val="90000"/>
              </a:lnSpc>
              <a:spcAft>
                <a:spcPts val="600"/>
              </a:spcAft>
            </a:pPr>
            <a:r>
              <a:rPr lang="en-US" sz="2000" b="1" u="sng" dirty="0"/>
              <a:t>Important business </a:t>
            </a:r>
            <a:r>
              <a:rPr lang="en-US" sz="2000" b="1" i="0" u="sng" dirty="0">
                <a:effectLst/>
              </a:rPr>
              <a:t>documents:</a:t>
            </a:r>
          </a:p>
          <a:p>
            <a:pPr indent="-228600">
              <a:lnSpc>
                <a:spcPct val="90000"/>
              </a:lnSpc>
              <a:spcAft>
                <a:spcPts val="600"/>
              </a:spcAft>
              <a:buFont typeface="Arial" panose="020B0604020202020204" pitchFamily="34" charset="0"/>
              <a:buChar char="•"/>
            </a:pPr>
            <a:endParaRPr lang="en-US" sz="2000" b="0" i="0" dirty="0">
              <a:effectLst/>
            </a:endParaRPr>
          </a:p>
          <a:p>
            <a:pPr marL="285750" indent="-228600">
              <a:lnSpc>
                <a:spcPct val="90000"/>
              </a:lnSpc>
              <a:spcAft>
                <a:spcPts val="600"/>
              </a:spcAft>
              <a:buFont typeface="Arial" panose="020B0604020202020204" pitchFamily="34" charset="0"/>
              <a:buChar char="•"/>
            </a:pPr>
            <a:r>
              <a:rPr lang="en-US" sz="2000" dirty="0"/>
              <a:t>Articles of Organization, Beneficial Ownership, </a:t>
            </a:r>
            <a:endParaRPr lang="en-US" sz="2000" b="0" i="0" dirty="0">
              <a:effectLst/>
            </a:endParaRPr>
          </a:p>
          <a:p>
            <a:pPr marL="285750" indent="-228600">
              <a:lnSpc>
                <a:spcPct val="90000"/>
              </a:lnSpc>
              <a:spcAft>
                <a:spcPts val="600"/>
              </a:spcAft>
              <a:buFont typeface="Arial" panose="020B0604020202020204" pitchFamily="34" charset="0"/>
              <a:buChar char="•"/>
            </a:pPr>
            <a:r>
              <a:rPr lang="en-US" sz="2000" dirty="0"/>
              <a:t>Independent Contractor Agreements</a:t>
            </a:r>
          </a:p>
          <a:p>
            <a:pPr marL="285750" indent="-228600">
              <a:lnSpc>
                <a:spcPct val="90000"/>
              </a:lnSpc>
              <a:spcAft>
                <a:spcPts val="600"/>
              </a:spcAft>
              <a:buFont typeface="Arial" panose="020B0604020202020204" pitchFamily="34" charset="0"/>
              <a:buChar char="•"/>
            </a:pPr>
            <a:r>
              <a:rPr lang="en-US" sz="2000" b="0" i="0" dirty="0">
                <a:effectLst/>
              </a:rPr>
              <a:t>Non-disclosures</a:t>
            </a:r>
          </a:p>
          <a:p>
            <a:pPr marL="285750" indent="-228600">
              <a:lnSpc>
                <a:spcPct val="90000"/>
              </a:lnSpc>
              <a:spcAft>
                <a:spcPts val="600"/>
              </a:spcAft>
              <a:buFont typeface="Arial" panose="020B0604020202020204" pitchFamily="34" charset="0"/>
              <a:buChar char="•"/>
            </a:pPr>
            <a:r>
              <a:rPr lang="en-US" sz="2000" dirty="0"/>
              <a:t>Employment Agreements</a:t>
            </a:r>
          </a:p>
          <a:p>
            <a:pPr marL="285750" indent="-228600">
              <a:lnSpc>
                <a:spcPct val="90000"/>
              </a:lnSpc>
              <a:spcAft>
                <a:spcPts val="600"/>
              </a:spcAft>
              <a:buFont typeface="Arial" panose="020B0604020202020204" pitchFamily="34" charset="0"/>
              <a:buChar char="•"/>
            </a:pPr>
            <a:r>
              <a:rPr lang="en-US" sz="2000" b="0" i="0" dirty="0">
                <a:effectLst/>
              </a:rPr>
              <a:t>Fee Schedules</a:t>
            </a:r>
          </a:p>
          <a:p>
            <a:pPr marL="285750" indent="-228600">
              <a:lnSpc>
                <a:spcPct val="90000"/>
              </a:lnSpc>
              <a:spcAft>
                <a:spcPts val="600"/>
              </a:spcAft>
              <a:buFont typeface="Arial" panose="020B0604020202020204" pitchFamily="34" charset="0"/>
              <a:buChar char="•"/>
            </a:pPr>
            <a:r>
              <a:rPr lang="en-US" sz="2000" dirty="0"/>
              <a:t>Certificate of Organization, LLC Article</a:t>
            </a:r>
          </a:p>
          <a:p>
            <a:pPr marL="285750" indent="-228600">
              <a:lnSpc>
                <a:spcPct val="90000"/>
              </a:lnSpc>
              <a:spcAft>
                <a:spcPts val="600"/>
              </a:spcAft>
              <a:buFont typeface="Arial" panose="020B0604020202020204" pitchFamily="34" charset="0"/>
              <a:buChar char="•"/>
            </a:pPr>
            <a:r>
              <a:rPr lang="en-US" sz="2000" b="0" i="0" dirty="0">
                <a:effectLst/>
              </a:rPr>
              <a:t>Operating Agreement</a:t>
            </a:r>
          </a:p>
          <a:p>
            <a:pPr marL="285750" indent="-228600">
              <a:lnSpc>
                <a:spcPct val="90000"/>
              </a:lnSpc>
              <a:spcAft>
                <a:spcPts val="600"/>
              </a:spcAft>
              <a:buFont typeface="Arial" panose="020B0604020202020204" pitchFamily="34" charset="0"/>
              <a:buChar char="•"/>
            </a:pPr>
            <a:r>
              <a:rPr lang="en-US" sz="2000" dirty="0"/>
              <a:t>Filing of Annual Report</a:t>
            </a:r>
          </a:p>
          <a:p>
            <a:pPr marL="285750" indent="-228600">
              <a:lnSpc>
                <a:spcPct val="90000"/>
              </a:lnSpc>
              <a:spcAft>
                <a:spcPts val="600"/>
              </a:spcAft>
              <a:buFont typeface="Arial" panose="020B0604020202020204" pitchFamily="34" charset="0"/>
              <a:buChar char="•"/>
            </a:pPr>
            <a:r>
              <a:rPr lang="en-US" sz="2000" b="0" i="0" dirty="0">
                <a:effectLst/>
              </a:rPr>
              <a:t>Financial Account Authorization</a:t>
            </a:r>
          </a:p>
          <a:p>
            <a:pPr marL="285750" indent="-228600">
              <a:lnSpc>
                <a:spcPct val="90000"/>
              </a:lnSpc>
              <a:spcAft>
                <a:spcPts val="600"/>
              </a:spcAft>
              <a:buFont typeface="Arial" panose="020B0604020202020204" pitchFamily="34" charset="0"/>
              <a:buChar char="•"/>
            </a:pPr>
            <a:r>
              <a:rPr lang="en-US" sz="2000" dirty="0"/>
              <a:t>EIN #</a:t>
            </a:r>
          </a:p>
          <a:p>
            <a:pPr marL="285750" indent="-228600">
              <a:lnSpc>
                <a:spcPct val="90000"/>
              </a:lnSpc>
              <a:spcAft>
                <a:spcPts val="600"/>
              </a:spcAft>
              <a:buFont typeface="Arial" panose="020B0604020202020204" pitchFamily="34" charset="0"/>
              <a:buChar char="•"/>
            </a:pPr>
            <a:r>
              <a:rPr lang="en-US" sz="2000" b="0" i="0" dirty="0">
                <a:effectLst/>
              </a:rPr>
              <a:t>Employment Offer</a:t>
            </a:r>
            <a:r>
              <a:rPr lang="en-US" sz="2000" dirty="0"/>
              <a:t> </a:t>
            </a:r>
            <a:endParaRPr lang="en-US" sz="2000" b="0" i="0" dirty="0">
              <a:effectLst/>
            </a:endParaRPr>
          </a:p>
          <a:p>
            <a:pPr marL="285750" indent="-228600">
              <a:lnSpc>
                <a:spcPct val="90000"/>
              </a:lnSpc>
              <a:spcAft>
                <a:spcPts val="600"/>
              </a:spcAft>
              <a:buFont typeface="Arial" panose="020B0604020202020204" pitchFamily="34" charset="0"/>
              <a:buChar char="•"/>
            </a:pPr>
            <a:endParaRPr lang="en-US" sz="1300" dirty="0"/>
          </a:p>
          <a:p>
            <a:pPr marL="285750" indent="-228600">
              <a:lnSpc>
                <a:spcPct val="90000"/>
              </a:lnSpc>
              <a:spcAft>
                <a:spcPts val="600"/>
              </a:spcAft>
              <a:buFont typeface="Arial" panose="020B0604020202020204" pitchFamily="34" charset="0"/>
              <a:buChar char="•"/>
            </a:pPr>
            <a:endParaRPr lang="en-US" sz="1300" dirty="0"/>
          </a:p>
        </p:txBody>
      </p:sp>
      <p:pic>
        <p:nvPicPr>
          <p:cNvPr id="8" name="Picture 7" descr="A close up of a logo&#10;&#10;Description automatically generated">
            <a:extLst>
              <a:ext uri="{FF2B5EF4-FFF2-40B4-BE49-F238E27FC236}">
                <a16:creationId xmlns:a16="http://schemas.microsoft.com/office/drawing/2014/main" id="{DF516D92-5279-030D-EA28-CD3EAB0FD131}"/>
              </a:ext>
            </a:extLst>
          </p:cNvPr>
          <p:cNvPicPr>
            <a:picLocks noChangeAspect="1"/>
          </p:cNvPicPr>
          <p:nvPr/>
        </p:nvPicPr>
        <p:blipFill>
          <a:blip r:embed="rId2"/>
          <a:stretch>
            <a:fillRect/>
          </a:stretch>
        </p:blipFill>
        <p:spPr>
          <a:xfrm>
            <a:off x="9501835" y="2060448"/>
            <a:ext cx="2046698" cy="1076167"/>
          </a:xfrm>
          <a:prstGeom prst="rect">
            <a:avLst/>
          </a:prstGeom>
        </p:spPr>
      </p:pic>
      <p:pic>
        <p:nvPicPr>
          <p:cNvPr id="2" name="Picture 1" descr="A person in a suit shaking hands with another person in the background&#10;&#10;Description automatically generated">
            <a:extLst>
              <a:ext uri="{FF2B5EF4-FFF2-40B4-BE49-F238E27FC236}">
                <a16:creationId xmlns:a16="http://schemas.microsoft.com/office/drawing/2014/main" id="{CAD4A7D8-0E55-35C2-666A-41A5C2D2D241}"/>
              </a:ext>
            </a:extLst>
          </p:cNvPr>
          <p:cNvPicPr>
            <a:picLocks noChangeAspect="1"/>
          </p:cNvPicPr>
          <p:nvPr/>
        </p:nvPicPr>
        <p:blipFill>
          <a:blip r:embed="rId3"/>
          <a:stretch>
            <a:fillRect/>
          </a:stretch>
        </p:blipFill>
        <p:spPr>
          <a:xfrm>
            <a:off x="7056646" y="3973808"/>
            <a:ext cx="4491887" cy="1819660"/>
          </a:xfrm>
          <a:prstGeom prst="rect">
            <a:avLst/>
          </a:prstGeom>
        </p:spPr>
      </p:pic>
    </p:spTree>
    <p:extLst>
      <p:ext uri="{BB962C8B-B14F-4D97-AF65-F5344CB8AC3E}">
        <p14:creationId xmlns:p14="http://schemas.microsoft.com/office/powerpoint/2010/main" val="399740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0BC7A0-D6A9-55BE-744D-464B0D7CFC6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107FBF3-B40D-FE10-ECC7-19ECCB699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19998DF-A707-1CE8-6A62-59A9ACEFE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444196B-428E-4F26-92C5-21B1E770B012}"/>
              </a:ext>
            </a:extLst>
          </p:cNvPr>
          <p:cNvSpPr txBox="1"/>
          <p:nvPr/>
        </p:nvSpPr>
        <p:spPr>
          <a:xfrm>
            <a:off x="391597" y="406779"/>
            <a:ext cx="5962784" cy="1077218"/>
          </a:xfrm>
          <a:prstGeom prst="rect">
            <a:avLst/>
          </a:prstGeom>
          <a:noFill/>
        </p:spPr>
        <p:txBody>
          <a:bodyPr wrap="square" rtlCol="0">
            <a:spAutoFit/>
          </a:bodyPr>
          <a:lstStyle/>
          <a:p>
            <a:pPr algn="ctr"/>
            <a:r>
              <a:rPr lang="en-US" sz="3200" b="1" dirty="0"/>
              <a:t>Billing Software and Bookkeeping</a:t>
            </a:r>
          </a:p>
        </p:txBody>
      </p:sp>
      <p:sp>
        <p:nvSpPr>
          <p:cNvPr id="5" name="TextBox 4">
            <a:extLst>
              <a:ext uri="{FF2B5EF4-FFF2-40B4-BE49-F238E27FC236}">
                <a16:creationId xmlns:a16="http://schemas.microsoft.com/office/drawing/2014/main" id="{7299A5C4-D4FE-70C0-1017-E96A9BA756BB}"/>
              </a:ext>
            </a:extLst>
          </p:cNvPr>
          <p:cNvSpPr txBox="1"/>
          <p:nvPr/>
        </p:nvSpPr>
        <p:spPr>
          <a:xfrm>
            <a:off x="854374" y="1560822"/>
            <a:ext cx="5037231" cy="5601533"/>
          </a:xfrm>
          <a:prstGeom prst="rect">
            <a:avLst/>
          </a:prstGeom>
          <a:noFill/>
        </p:spPr>
        <p:txBody>
          <a:bodyPr wrap="square" rtlCol="0">
            <a:spAutoFit/>
          </a:bodyPr>
          <a:lstStyle/>
          <a:p>
            <a:pPr marL="342900" indent="-342900">
              <a:buFont typeface="+mj-lt"/>
              <a:buAutoNum type="arabicPeriod"/>
            </a:pPr>
            <a:r>
              <a:rPr lang="en-US" sz="2000" dirty="0"/>
              <a:t>Business Income</a:t>
            </a:r>
          </a:p>
          <a:p>
            <a:pPr marL="342900" indent="-342900">
              <a:buFont typeface="+mj-lt"/>
              <a:buAutoNum type="arabicPeriod"/>
            </a:pPr>
            <a:r>
              <a:rPr lang="en-US" sz="2000" dirty="0"/>
              <a:t>Consider billing software that is integrated and can accept and receive payments </a:t>
            </a:r>
          </a:p>
          <a:p>
            <a:pPr marL="342900" indent="-342900">
              <a:buFont typeface="+mj-lt"/>
              <a:buAutoNum type="arabicPeriod"/>
            </a:pPr>
            <a:r>
              <a:rPr lang="en-US" sz="2000" dirty="0"/>
              <a:t>Business Expenses</a:t>
            </a:r>
          </a:p>
          <a:p>
            <a:pPr marL="800100" lvl="1" indent="-342900">
              <a:buFont typeface="Arial" panose="020B0604020202020204" pitchFamily="34" charset="0"/>
              <a:buChar char="•"/>
            </a:pPr>
            <a:r>
              <a:rPr lang="en-US" sz="2000" dirty="0"/>
              <a:t>Mileage</a:t>
            </a:r>
          </a:p>
          <a:p>
            <a:pPr marL="800100" lvl="1" indent="-342900">
              <a:buFont typeface="Arial" panose="020B0604020202020204" pitchFamily="34" charset="0"/>
              <a:buChar char="•"/>
            </a:pPr>
            <a:r>
              <a:rPr lang="en-US" sz="2000" dirty="0"/>
              <a:t>Communications</a:t>
            </a:r>
          </a:p>
          <a:p>
            <a:pPr marL="800100" lvl="1" indent="-342900">
              <a:buFont typeface="Arial" panose="020B0604020202020204" pitchFamily="34" charset="0"/>
              <a:buChar char="•"/>
            </a:pPr>
            <a:r>
              <a:rPr lang="en-US" sz="2000" dirty="0"/>
              <a:t>Staffing</a:t>
            </a:r>
          </a:p>
          <a:p>
            <a:pPr marL="800100" lvl="1" indent="-342900">
              <a:buFont typeface="Arial" panose="020B0604020202020204" pitchFamily="34" charset="0"/>
              <a:buChar char="•"/>
            </a:pPr>
            <a:r>
              <a:rPr lang="en-US" sz="2000" dirty="0"/>
              <a:t>Marketing</a:t>
            </a:r>
          </a:p>
          <a:p>
            <a:pPr marL="800100" lvl="1" indent="-342900">
              <a:buFont typeface="Arial" panose="020B0604020202020204" pitchFamily="34" charset="0"/>
              <a:buChar char="•"/>
            </a:pPr>
            <a:r>
              <a:rPr lang="en-US" sz="2000" dirty="0"/>
              <a:t>Meetings</a:t>
            </a:r>
          </a:p>
          <a:p>
            <a:pPr marL="800100" lvl="1" indent="-342900">
              <a:buFont typeface="Arial" panose="020B0604020202020204" pitchFamily="34" charset="0"/>
              <a:buChar char="•"/>
            </a:pPr>
            <a:r>
              <a:rPr lang="en-US" sz="2000" dirty="0"/>
              <a:t>Travel</a:t>
            </a:r>
          </a:p>
          <a:p>
            <a:pPr marL="800100" lvl="1" indent="-342900">
              <a:buFont typeface="Arial" panose="020B0604020202020204" pitchFamily="34" charset="0"/>
              <a:buChar char="•"/>
            </a:pPr>
            <a:r>
              <a:rPr lang="en-US" sz="2000" dirty="0"/>
              <a:t>Insurance | Legal</a:t>
            </a:r>
          </a:p>
          <a:p>
            <a:pPr marL="800100" lvl="1" indent="-342900">
              <a:buFont typeface="Arial" panose="020B0604020202020204" pitchFamily="34" charset="0"/>
              <a:buChar char="•"/>
            </a:pPr>
            <a:r>
              <a:rPr lang="en-US" sz="2000" dirty="0"/>
              <a:t>Technology</a:t>
            </a:r>
          </a:p>
          <a:p>
            <a:pPr marL="800100" lvl="1" indent="-342900">
              <a:buFont typeface="Arial" panose="020B0604020202020204" pitchFamily="34" charset="0"/>
              <a:buChar char="•"/>
            </a:pPr>
            <a:r>
              <a:rPr lang="en-US" sz="2000" dirty="0"/>
              <a:t>Supplies/Equipment</a:t>
            </a:r>
          </a:p>
          <a:p>
            <a:pPr marL="800100" lvl="1" indent="-342900">
              <a:buFont typeface="Arial" panose="020B0604020202020204" pitchFamily="34" charset="0"/>
              <a:buChar char="•"/>
            </a:pPr>
            <a:r>
              <a:rPr lang="en-US" sz="2000" dirty="0"/>
              <a:t>Dining/Food</a:t>
            </a:r>
          </a:p>
          <a:p>
            <a:pPr marL="800100" lvl="1" indent="-342900">
              <a:buFont typeface="Arial" panose="020B0604020202020204" pitchFamily="34" charset="0"/>
              <a:buChar char="•"/>
            </a:pPr>
            <a:r>
              <a:rPr lang="en-US" sz="2000" dirty="0"/>
              <a:t>Administrative</a:t>
            </a:r>
          </a:p>
          <a:p>
            <a:pPr marL="800100" lvl="1" indent="-342900">
              <a:buFont typeface="Arial" panose="020B0604020202020204" pitchFamily="34" charset="0"/>
              <a:buChar char="•"/>
            </a:pPr>
            <a:r>
              <a:rPr lang="en-US" sz="2000" dirty="0"/>
              <a:t>Accounting</a:t>
            </a:r>
          </a:p>
          <a:p>
            <a:endParaRPr lang="en-US" dirty="0"/>
          </a:p>
        </p:txBody>
      </p:sp>
      <p:pic>
        <p:nvPicPr>
          <p:cNvPr id="6" name="Picture 5">
            <a:extLst>
              <a:ext uri="{FF2B5EF4-FFF2-40B4-BE49-F238E27FC236}">
                <a16:creationId xmlns:a16="http://schemas.microsoft.com/office/drawing/2014/main" id="{41576ACE-15D3-2392-CC1D-20F5D532E32E}"/>
              </a:ext>
            </a:extLst>
          </p:cNvPr>
          <p:cNvPicPr>
            <a:picLocks noChangeAspect="1"/>
          </p:cNvPicPr>
          <p:nvPr/>
        </p:nvPicPr>
        <p:blipFill>
          <a:blip r:embed="rId2"/>
          <a:stretch>
            <a:fillRect/>
          </a:stretch>
        </p:blipFill>
        <p:spPr>
          <a:xfrm>
            <a:off x="10073964" y="437388"/>
            <a:ext cx="1016000" cy="1016000"/>
          </a:xfrm>
          <a:prstGeom prst="rect">
            <a:avLst/>
          </a:prstGeom>
        </p:spPr>
      </p:pic>
      <p:pic>
        <p:nvPicPr>
          <p:cNvPr id="7" name="Picture 6">
            <a:extLst>
              <a:ext uri="{FF2B5EF4-FFF2-40B4-BE49-F238E27FC236}">
                <a16:creationId xmlns:a16="http://schemas.microsoft.com/office/drawing/2014/main" id="{0CAB3F4C-D47F-582A-5DAB-8F4A97587AAF}"/>
              </a:ext>
            </a:extLst>
          </p:cNvPr>
          <p:cNvPicPr>
            <a:picLocks noChangeAspect="1"/>
          </p:cNvPicPr>
          <p:nvPr/>
        </p:nvPicPr>
        <p:blipFill>
          <a:blip r:embed="rId3"/>
          <a:stretch>
            <a:fillRect/>
          </a:stretch>
        </p:blipFill>
        <p:spPr>
          <a:xfrm>
            <a:off x="9993122" y="1560822"/>
            <a:ext cx="1739900" cy="1168400"/>
          </a:xfrm>
          <a:prstGeom prst="rect">
            <a:avLst/>
          </a:prstGeom>
        </p:spPr>
      </p:pic>
      <p:pic>
        <p:nvPicPr>
          <p:cNvPr id="8" name="Picture 7">
            <a:extLst>
              <a:ext uri="{FF2B5EF4-FFF2-40B4-BE49-F238E27FC236}">
                <a16:creationId xmlns:a16="http://schemas.microsoft.com/office/drawing/2014/main" id="{B75C922D-0F68-9AF5-F0F7-D60242BD3958}"/>
              </a:ext>
            </a:extLst>
          </p:cNvPr>
          <p:cNvPicPr>
            <a:picLocks noChangeAspect="1"/>
          </p:cNvPicPr>
          <p:nvPr/>
        </p:nvPicPr>
        <p:blipFill>
          <a:blip r:embed="rId4"/>
          <a:stretch>
            <a:fillRect/>
          </a:stretch>
        </p:blipFill>
        <p:spPr>
          <a:xfrm>
            <a:off x="8062722" y="1938036"/>
            <a:ext cx="1930400" cy="1041400"/>
          </a:xfrm>
          <a:prstGeom prst="rect">
            <a:avLst/>
          </a:prstGeom>
        </p:spPr>
      </p:pic>
      <p:pic>
        <p:nvPicPr>
          <p:cNvPr id="9" name="Picture 8">
            <a:extLst>
              <a:ext uri="{FF2B5EF4-FFF2-40B4-BE49-F238E27FC236}">
                <a16:creationId xmlns:a16="http://schemas.microsoft.com/office/drawing/2014/main" id="{E724CF82-EA91-CE76-AE0B-6A5B820FC898}"/>
              </a:ext>
            </a:extLst>
          </p:cNvPr>
          <p:cNvPicPr>
            <a:picLocks noChangeAspect="1"/>
          </p:cNvPicPr>
          <p:nvPr/>
        </p:nvPicPr>
        <p:blipFill>
          <a:blip r:embed="rId5"/>
          <a:stretch>
            <a:fillRect/>
          </a:stretch>
        </p:blipFill>
        <p:spPr>
          <a:xfrm>
            <a:off x="9993122" y="3044706"/>
            <a:ext cx="1422400" cy="1422400"/>
          </a:xfrm>
          <a:prstGeom prst="rect">
            <a:avLst/>
          </a:prstGeom>
        </p:spPr>
      </p:pic>
      <p:pic>
        <p:nvPicPr>
          <p:cNvPr id="11" name="Picture 10">
            <a:extLst>
              <a:ext uri="{FF2B5EF4-FFF2-40B4-BE49-F238E27FC236}">
                <a16:creationId xmlns:a16="http://schemas.microsoft.com/office/drawing/2014/main" id="{B5878FFA-FAB6-EEAB-D713-6D73BED0AB9C}"/>
              </a:ext>
            </a:extLst>
          </p:cNvPr>
          <p:cNvPicPr>
            <a:picLocks noChangeAspect="1"/>
          </p:cNvPicPr>
          <p:nvPr/>
        </p:nvPicPr>
        <p:blipFill>
          <a:blip r:embed="rId6"/>
          <a:stretch>
            <a:fillRect/>
          </a:stretch>
        </p:blipFill>
        <p:spPr>
          <a:xfrm>
            <a:off x="7186049" y="4194802"/>
            <a:ext cx="1422400" cy="1422400"/>
          </a:xfrm>
          <a:prstGeom prst="rect">
            <a:avLst/>
          </a:prstGeom>
        </p:spPr>
      </p:pic>
      <p:pic>
        <p:nvPicPr>
          <p:cNvPr id="13" name="Picture 12">
            <a:extLst>
              <a:ext uri="{FF2B5EF4-FFF2-40B4-BE49-F238E27FC236}">
                <a16:creationId xmlns:a16="http://schemas.microsoft.com/office/drawing/2014/main" id="{CDE3AD9C-8F50-7156-7129-43831388D2F3}"/>
              </a:ext>
            </a:extLst>
          </p:cNvPr>
          <p:cNvPicPr>
            <a:picLocks noChangeAspect="1"/>
          </p:cNvPicPr>
          <p:nvPr/>
        </p:nvPicPr>
        <p:blipFill>
          <a:blip r:embed="rId7"/>
          <a:stretch>
            <a:fillRect/>
          </a:stretch>
        </p:blipFill>
        <p:spPr>
          <a:xfrm>
            <a:off x="6218438" y="5694573"/>
            <a:ext cx="3429000" cy="584200"/>
          </a:xfrm>
          <a:prstGeom prst="rect">
            <a:avLst/>
          </a:prstGeom>
        </p:spPr>
      </p:pic>
      <p:pic>
        <p:nvPicPr>
          <p:cNvPr id="14" name="Picture 13">
            <a:extLst>
              <a:ext uri="{FF2B5EF4-FFF2-40B4-BE49-F238E27FC236}">
                <a16:creationId xmlns:a16="http://schemas.microsoft.com/office/drawing/2014/main" id="{C21E9030-8096-AE80-91C8-9B3AE383C708}"/>
              </a:ext>
            </a:extLst>
          </p:cNvPr>
          <p:cNvPicPr>
            <a:picLocks noChangeAspect="1"/>
          </p:cNvPicPr>
          <p:nvPr/>
        </p:nvPicPr>
        <p:blipFill>
          <a:blip r:embed="rId8"/>
          <a:stretch>
            <a:fillRect/>
          </a:stretch>
        </p:blipFill>
        <p:spPr>
          <a:xfrm>
            <a:off x="7236818" y="708889"/>
            <a:ext cx="1746519" cy="912697"/>
          </a:xfrm>
          <a:prstGeom prst="rect">
            <a:avLst/>
          </a:prstGeom>
        </p:spPr>
      </p:pic>
      <p:pic>
        <p:nvPicPr>
          <p:cNvPr id="15" name="Picture 14">
            <a:extLst>
              <a:ext uri="{FF2B5EF4-FFF2-40B4-BE49-F238E27FC236}">
                <a16:creationId xmlns:a16="http://schemas.microsoft.com/office/drawing/2014/main" id="{B3B624FC-40CB-00F6-27B1-69E199EBD6E7}"/>
              </a:ext>
            </a:extLst>
          </p:cNvPr>
          <p:cNvPicPr>
            <a:picLocks noChangeAspect="1"/>
          </p:cNvPicPr>
          <p:nvPr/>
        </p:nvPicPr>
        <p:blipFill>
          <a:blip r:embed="rId9"/>
          <a:stretch>
            <a:fillRect/>
          </a:stretch>
        </p:blipFill>
        <p:spPr>
          <a:xfrm>
            <a:off x="10050018" y="5590540"/>
            <a:ext cx="1968500" cy="1028700"/>
          </a:xfrm>
          <a:prstGeom prst="rect">
            <a:avLst/>
          </a:prstGeom>
        </p:spPr>
      </p:pic>
      <p:pic>
        <p:nvPicPr>
          <p:cNvPr id="16" name="Picture 15">
            <a:extLst>
              <a:ext uri="{FF2B5EF4-FFF2-40B4-BE49-F238E27FC236}">
                <a16:creationId xmlns:a16="http://schemas.microsoft.com/office/drawing/2014/main" id="{9D8C758F-17B2-4BB8-6281-8A7EA1BEF88C}"/>
              </a:ext>
            </a:extLst>
          </p:cNvPr>
          <p:cNvPicPr>
            <a:picLocks noChangeAspect="1"/>
          </p:cNvPicPr>
          <p:nvPr/>
        </p:nvPicPr>
        <p:blipFill>
          <a:blip r:embed="rId10"/>
          <a:stretch>
            <a:fillRect/>
          </a:stretch>
        </p:blipFill>
        <p:spPr>
          <a:xfrm>
            <a:off x="6665035" y="3082175"/>
            <a:ext cx="1892300" cy="1066800"/>
          </a:xfrm>
          <a:prstGeom prst="rect">
            <a:avLst/>
          </a:prstGeom>
        </p:spPr>
      </p:pic>
    </p:spTree>
    <p:extLst>
      <p:ext uri="{BB962C8B-B14F-4D97-AF65-F5344CB8AC3E}">
        <p14:creationId xmlns:p14="http://schemas.microsoft.com/office/powerpoint/2010/main" val="2656647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CE9468-5E93-8F16-F817-DDC9B28CE9D9}"/>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FE782DFD-C300-1E94-46EA-02E1D27B822F}"/>
              </a:ext>
            </a:extLst>
          </p:cNvPr>
          <p:cNvSpPr>
            <a:spLocks noGrp="1"/>
          </p:cNvSpPr>
          <p:nvPr>
            <p:ph type="ctrTitle"/>
          </p:nvPr>
        </p:nvSpPr>
        <p:spPr>
          <a:xfrm>
            <a:off x="1186877" y="405712"/>
            <a:ext cx="9392421" cy="1330841"/>
          </a:xfrm>
        </p:spPr>
        <p:txBody>
          <a:bodyPr vert="horz" lIns="91440" tIns="45720" rIns="91440" bIns="45720" rtlCol="0" anchor="ctr">
            <a:normAutofit/>
          </a:bodyPr>
          <a:lstStyle/>
          <a:p>
            <a:r>
              <a:rPr lang="en-US" sz="4400" kern="1200" dirty="0">
                <a:solidFill>
                  <a:schemeClr val="tx1"/>
                </a:solidFill>
                <a:latin typeface="+mj-lt"/>
                <a:ea typeface="+mj-ea"/>
                <a:cs typeface="+mj-cs"/>
              </a:rPr>
              <a:t>Establishing a Professional </a:t>
            </a: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Consulting Business</a:t>
            </a:r>
          </a:p>
        </p:txBody>
      </p:sp>
      <p:sp>
        <p:nvSpPr>
          <p:cNvPr id="2" name="TextBox 1">
            <a:extLst>
              <a:ext uri="{FF2B5EF4-FFF2-40B4-BE49-F238E27FC236}">
                <a16:creationId xmlns:a16="http://schemas.microsoft.com/office/drawing/2014/main" id="{34B92D20-0802-12CF-1CCB-8AB3962857BD}"/>
              </a:ext>
            </a:extLst>
          </p:cNvPr>
          <p:cNvSpPr txBox="1"/>
          <p:nvPr/>
        </p:nvSpPr>
        <p:spPr>
          <a:xfrm>
            <a:off x="711210" y="1940438"/>
            <a:ext cx="5860278" cy="4917562"/>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dirty="0"/>
              <a:t>Develop a plan</a:t>
            </a:r>
          </a:p>
          <a:p>
            <a:pPr marL="342900" indent="-228600">
              <a:lnSpc>
                <a:spcPct val="90000"/>
              </a:lnSpc>
              <a:spcAft>
                <a:spcPts val="600"/>
              </a:spcAft>
              <a:buFont typeface="Arial" panose="020B0604020202020204" pitchFamily="34" charset="0"/>
              <a:buChar char="•"/>
            </a:pPr>
            <a:r>
              <a:rPr lang="en-US" sz="2000" dirty="0"/>
              <a:t>Consider investing in a website, company email account, SEO maximization</a:t>
            </a:r>
          </a:p>
          <a:p>
            <a:pPr marL="342900" indent="-228600">
              <a:lnSpc>
                <a:spcPct val="90000"/>
              </a:lnSpc>
              <a:spcAft>
                <a:spcPts val="600"/>
              </a:spcAft>
              <a:buFont typeface="Arial" panose="020B0604020202020204" pitchFamily="34" charset="0"/>
              <a:buChar char="•"/>
            </a:pPr>
            <a:r>
              <a:rPr lang="en-US" sz="2000" dirty="0"/>
              <a:t>Podcasting, blogging </a:t>
            </a:r>
          </a:p>
          <a:p>
            <a:pPr marL="342900" indent="-228600">
              <a:lnSpc>
                <a:spcPct val="90000"/>
              </a:lnSpc>
              <a:spcAft>
                <a:spcPts val="600"/>
              </a:spcAft>
              <a:buFont typeface="Arial" panose="020B0604020202020204" pitchFamily="34" charset="0"/>
              <a:buChar char="•"/>
            </a:pPr>
            <a:r>
              <a:rPr lang="en-US" sz="2000" dirty="0"/>
              <a:t>Social Media </a:t>
            </a:r>
          </a:p>
          <a:p>
            <a:pPr marL="342900" indent="-228600">
              <a:lnSpc>
                <a:spcPct val="90000"/>
              </a:lnSpc>
              <a:spcAft>
                <a:spcPts val="600"/>
              </a:spcAft>
              <a:buFont typeface="Arial" panose="020B0604020202020204" pitchFamily="34" charset="0"/>
              <a:buChar char="•"/>
            </a:pPr>
            <a:r>
              <a:rPr lang="en-US" sz="2000" dirty="0"/>
              <a:t>Virtual Assistant </a:t>
            </a:r>
          </a:p>
          <a:p>
            <a:pPr marL="342900" indent="-228600">
              <a:lnSpc>
                <a:spcPct val="90000"/>
              </a:lnSpc>
              <a:spcAft>
                <a:spcPts val="600"/>
              </a:spcAft>
              <a:buFont typeface="Arial" panose="020B0604020202020204" pitchFamily="34" charset="0"/>
              <a:buChar char="•"/>
            </a:pPr>
            <a:r>
              <a:rPr lang="en-US" sz="2000" dirty="0"/>
              <a:t>Establish an EIN # or claim under Schedule C as a sole proprietorship </a:t>
            </a:r>
          </a:p>
          <a:p>
            <a:pPr marL="800100" lvl="1" indent="-228600">
              <a:lnSpc>
                <a:spcPct val="90000"/>
              </a:lnSpc>
              <a:spcAft>
                <a:spcPts val="600"/>
              </a:spcAft>
              <a:buFont typeface="Arial" panose="020B0604020202020204" pitchFamily="34" charset="0"/>
              <a:buChar char="•"/>
            </a:pPr>
            <a:r>
              <a:rPr lang="en-US" sz="2000" b="0" i="0" dirty="0">
                <a:effectLst/>
              </a:rPr>
              <a:t>If you want to open a Solo 401(k) to shelter 20% of your survey income, you will need an EIN # </a:t>
            </a:r>
            <a:endParaRPr lang="en-US" sz="2000" dirty="0"/>
          </a:p>
          <a:p>
            <a:pPr marL="342900" indent="-228600">
              <a:lnSpc>
                <a:spcPct val="90000"/>
              </a:lnSpc>
              <a:spcAft>
                <a:spcPts val="600"/>
              </a:spcAft>
              <a:buFont typeface="Arial" panose="020B0604020202020204" pitchFamily="34" charset="0"/>
              <a:buChar char="•"/>
            </a:pPr>
            <a:r>
              <a:rPr lang="en-US" sz="2000" dirty="0"/>
              <a:t>Business checking account, possible high yield savings account, and company credit card</a:t>
            </a:r>
          </a:p>
          <a:p>
            <a:pPr marL="342900" indent="-228600">
              <a:lnSpc>
                <a:spcPct val="90000"/>
              </a:lnSpc>
              <a:spcAft>
                <a:spcPts val="600"/>
              </a:spcAft>
              <a:buFont typeface="Arial" panose="020B0604020202020204" pitchFamily="34" charset="0"/>
              <a:buChar char="•"/>
            </a:pPr>
            <a:endParaRPr lang="en-US" sz="1700" dirty="0"/>
          </a:p>
        </p:txBody>
      </p:sp>
      <p:pic>
        <p:nvPicPr>
          <p:cNvPr id="4" name="Picture 3" descr="A blackboard with text and drawings of a person pointing&#10;&#10;Description automatically generated">
            <a:extLst>
              <a:ext uri="{FF2B5EF4-FFF2-40B4-BE49-F238E27FC236}">
                <a16:creationId xmlns:a16="http://schemas.microsoft.com/office/drawing/2014/main" id="{E7BC447F-6466-71C7-9617-1B30E4059CF4}"/>
              </a:ext>
            </a:extLst>
          </p:cNvPr>
          <p:cNvPicPr>
            <a:picLocks noChangeAspect="1"/>
          </p:cNvPicPr>
          <p:nvPr/>
        </p:nvPicPr>
        <p:blipFill>
          <a:blip r:embed="rId2"/>
          <a:stretch>
            <a:fillRect/>
          </a:stretch>
        </p:blipFill>
        <p:spPr>
          <a:xfrm>
            <a:off x="6719367" y="2469605"/>
            <a:ext cx="4788505" cy="3186532"/>
          </a:xfrm>
          <a:prstGeom prst="rect">
            <a:avLst/>
          </a:prstGeom>
        </p:spPr>
      </p:pic>
      <p:sp>
        <p:nvSpPr>
          <p:cNvPr id="21" name="Freeform: Shape 2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38896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34878F-E3BC-C69E-BE5F-167F43E997A9}"/>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96362D-4CF2-A88B-ABDF-16D5F35B7652}"/>
              </a:ext>
            </a:extLst>
          </p:cNvPr>
          <p:cNvPicPr>
            <a:picLocks noChangeAspect="1"/>
          </p:cNvPicPr>
          <p:nvPr/>
        </p:nvPicPr>
        <p:blipFill>
          <a:blip r:embed="rId2"/>
          <a:srcRect l="14713" r="5976"/>
          <a:stretch/>
        </p:blipFill>
        <p:spPr>
          <a:xfrm>
            <a:off x="0"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3EA9160-B70D-5158-9ED9-ABBD6A474F55}"/>
              </a:ext>
            </a:extLst>
          </p:cNvPr>
          <p:cNvSpPr>
            <a:spLocks noGrp="1"/>
          </p:cNvSpPr>
          <p:nvPr>
            <p:ph type="ctrTitle"/>
          </p:nvPr>
        </p:nvSpPr>
        <p:spPr>
          <a:xfrm>
            <a:off x="7531610" y="365125"/>
            <a:ext cx="3822189" cy="1899912"/>
          </a:xfrm>
        </p:spPr>
        <p:txBody>
          <a:bodyPr vert="horz" lIns="91440" tIns="45720" rIns="91440" bIns="45720" rtlCol="0" anchor="ctr">
            <a:normAutofit/>
          </a:bodyPr>
          <a:lstStyle/>
          <a:p>
            <a:r>
              <a:rPr lang="en-US" sz="4000" dirty="0"/>
              <a:t>Effective Networking</a:t>
            </a:r>
          </a:p>
        </p:txBody>
      </p:sp>
      <p:sp>
        <p:nvSpPr>
          <p:cNvPr id="2" name="TextBox 1">
            <a:extLst>
              <a:ext uri="{FF2B5EF4-FFF2-40B4-BE49-F238E27FC236}">
                <a16:creationId xmlns:a16="http://schemas.microsoft.com/office/drawing/2014/main" id="{3EF58936-39AE-8292-8A62-12F04680D564}"/>
              </a:ext>
            </a:extLst>
          </p:cNvPr>
          <p:cNvSpPr txBox="1"/>
          <p:nvPr/>
        </p:nvSpPr>
        <p:spPr>
          <a:xfrm>
            <a:off x="6915150" y="1971674"/>
            <a:ext cx="5276850" cy="4794885"/>
          </a:xfrm>
          <a:prstGeom prst="rect">
            <a:avLst/>
          </a:prstGeom>
        </p:spPr>
        <p:txBody>
          <a:bodyPr vert="horz" lIns="91440" tIns="45720" rIns="91440" bIns="45720" rtlCol="0">
            <a:normAutofit lnSpcReduction="10000"/>
          </a:bodyPr>
          <a:lstStyle/>
          <a:p>
            <a:pPr marL="342900" indent="-228600">
              <a:lnSpc>
                <a:spcPct val="90000"/>
              </a:lnSpc>
              <a:spcAft>
                <a:spcPts val="600"/>
              </a:spcAft>
              <a:buFont typeface="Arial" panose="020B0604020202020204" pitchFamily="34" charset="0"/>
              <a:buChar char="•"/>
            </a:pPr>
            <a:r>
              <a:rPr lang="en-US" sz="2200" dirty="0"/>
              <a:t>Be patient</a:t>
            </a:r>
          </a:p>
          <a:p>
            <a:pPr marL="342900" indent="-228600">
              <a:lnSpc>
                <a:spcPct val="90000"/>
              </a:lnSpc>
              <a:spcAft>
                <a:spcPts val="600"/>
              </a:spcAft>
              <a:buFont typeface="Arial" panose="020B0604020202020204" pitchFamily="34" charset="0"/>
              <a:buChar char="•"/>
            </a:pPr>
            <a:r>
              <a:rPr lang="en-US" sz="2200" dirty="0"/>
              <a:t>Organically network</a:t>
            </a:r>
          </a:p>
          <a:p>
            <a:pPr marL="342900" indent="-228600">
              <a:lnSpc>
                <a:spcPct val="90000"/>
              </a:lnSpc>
              <a:spcAft>
                <a:spcPts val="600"/>
              </a:spcAft>
              <a:buFont typeface="Arial" panose="020B0604020202020204" pitchFamily="34" charset="0"/>
              <a:buChar char="•"/>
            </a:pPr>
            <a:r>
              <a:rPr lang="en-US" sz="2200" dirty="0"/>
              <a:t>Build your internal trust directory and branch out</a:t>
            </a:r>
          </a:p>
          <a:p>
            <a:pPr marL="342900" indent="-228600">
              <a:lnSpc>
                <a:spcPct val="90000"/>
              </a:lnSpc>
              <a:spcAft>
                <a:spcPts val="600"/>
              </a:spcAft>
              <a:buFont typeface="Arial" panose="020B0604020202020204" pitchFamily="34" charset="0"/>
              <a:buChar char="•"/>
            </a:pPr>
            <a:r>
              <a:rPr lang="en-US" sz="2200" dirty="0"/>
              <a:t>Establish how you would like to build and run your CRM (customer relations management)</a:t>
            </a:r>
          </a:p>
          <a:p>
            <a:pPr marL="342900" indent="-228600">
              <a:lnSpc>
                <a:spcPct val="90000"/>
              </a:lnSpc>
              <a:spcAft>
                <a:spcPts val="600"/>
              </a:spcAft>
              <a:buFont typeface="Arial" panose="020B0604020202020204" pitchFamily="34" charset="0"/>
              <a:buChar char="•"/>
            </a:pPr>
            <a:r>
              <a:rPr lang="en-US" sz="2200" dirty="0"/>
              <a:t>Utilize LinkedIn</a:t>
            </a:r>
          </a:p>
          <a:p>
            <a:pPr marL="342900" indent="-228600">
              <a:lnSpc>
                <a:spcPct val="90000"/>
              </a:lnSpc>
              <a:spcAft>
                <a:spcPts val="600"/>
              </a:spcAft>
              <a:buFont typeface="Arial" panose="020B0604020202020204" pitchFamily="34" charset="0"/>
              <a:buChar char="•"/>
            </a:pPr>
            <a:r>
              <a:rPr lang="en-US" sz="2200" dirty="0"/>
              <a:t>Attend conferences and meet ups</a:t>
            </a:r>
          </a:p>
          <a:p>
            <a:pPr marL="342900" indent="-228600">
              <a:lnSpc>
                <a:spcPct val="90000"/>
              </a:lnSpc>
              <a:spcAft>
                <a:spcPts val="600"/>
              </a:spcAft>
              <a:buFont typeface="Arial" panose="020B0604020202020204" pitchFamily="34" charset="0"/>
              <a:buChar char="•"/>
            </a:pPr>
            <a:r>
              <a:rPr lang="en-US" sz="2200" dirty="0"/>
              <a:t>MBA, MHA, </a:t>
            </a:r>
            <a:r>
              <a:rPr lang="en-US" sz="2200" dirty="0" err="1"/>
              <a:t>DMSc</a:t>
            </a:r>
            <a:r>
              <a:rPr lang="en-US" sz="2200" dirty="0"/>
              <a:t> Healthcare Administration, </a:t>
            </a:r>
            <a:r>
              <a:rPr lang="en-US" sz="2200" dirty="0" err="1"/>
              <a:t>etc</a:t>
            </a:r>
            <a:endParaRPr lang="en-US" sz="2200" dirty="0"/>
          </a:p>
          <a:p>
            <a:pPr marL="342900" indent="-228600">
              <a:lnSpc>
                <a:spcPct val="90000"/>
              </a:lnSpc>
              <a:spcAft>
                <a:spcPts val="600"/>
              </a:spcAft>
              <a:buFont typeface="Arial" panose="020B0604020202020204" pitchFamily="34" charset="0"/>
              <a:buChar char="•"/>
            </a:pPr>
            <a:r>
              <a:rPr lang="en-US" sz="2200" dirty="0"/>
              <a:t>Associate yourself with like minded individuals</a:t>
            </a:r>
          </a:p>
          <a:p>
            <a:pPr marL="342900" indent="-228600">
              <a:lnSpc>
                <a:spcPct val="90000"/>
              </a:lnSpc>
              <a:spcAft>
                <a:spcPts val="600"/>
              </a:spcAft>
              <a:buFont typeface="Arial" panose="020B0604020202020204" pitchFamily="34" charset="0"/>
              <a:buChar char="•"/>
            </a:pPr>
            <a:r>
              <a:rPr lang="en-US" sz="2200" dirty="0"/>
              <a:t>Don’t be discouraged!</a:t>
            </a:r>
          </a:p>
          <a:p>
            <a:pPr marL="34290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5090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63064</TotalTime>
  <Words>3256</Words>
  <Application>Microsoft Macintosh PowerPoint</Application>
  <PresentationFormat>Widescreen</PresentationFormat>
  <Paragraphs>397</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Aptos</vt:lpstr>
      <vt:lpstr>Aptos Display</vt:lpstr>
      <vt:lpstr>Arial</vt:lpstr>
      <vt:lpstr>Calibri</vt:lpstr>
      <vt:lpstr>Courier New</vt:lpstr>
      <vt:lpstr>Lato</vt:lpstr>
      <vt:lpstr>Office Theme</vt:lpstr>
      <vt:lpstr>Whitecoats of the Roundtable: Virtual Conference 2025    Breaking into a Role in Healthcare, Educational, and Medical Legal Consulting</vt:lpstr>
      <vt:lpstr>  Christopher Cannell DMSc, MPAS, PA-C , DFAAPA Emergency &amp; Hospital Medicine | Orthopedics Emergency Medicine CAQ Senior PA | Clinical Risk Management | Transformational Healthcare Leader | Innovator | Healthcare and Medical Legal Consultant | Lecturer | Educator | SME | AI Analyst | Board Adviser  President of The Academy of PAs in Legal Medicine  BOD Academy of Doctorate PAs &amp; Massachusetts Association of PAs Advisory Board - Southern California University of Health Sciences  Doctor of Medical Science Program  Contact Info: (339) 933-1952 (mobile) chris@theapcconsultant.com (email) www.theapcconsultant.com https://www.linkedin.com/in/christophercannell/ </vt:lpstr>
      <vt:lpstr>Breaking into a Role in Healthcare, Educational, and Medical Legal Consulting Objectives</vt:lpstr>
      <vt:lpstr> </vt:lpstr>
      <vt:lpstr>PowerPoint Presentation</vt:lpstr>
      <vt:lpstr>PowerPoint Presentation</vt:lpstr>
      <vt:lpstr>PowerPoint Presentation</vt:lpstr>
      <vt:lpstr>Establishing a Professional  Consulting Business</vt:lpstr>
      <vt:lpstr>Effective Networking</vt:lpstr>
      <vt:lpstr>Strategy to Explore Roles as a Medical-Legal, Educational, and Healthcare Consultant</vt:lpstr>
      <vt:lpstr>Medical Legal Consulting </vt:lpstr>
      <vt:lpstr>I don’t think I am qualified to be a  medical-legal consultant…</vt:lpstr>
      <vt:lpstr>Healthcare Law Training</vt:lpstr>
      <vt:lpstr>PowerPoint Presentation</vt:lpstr>
      <vt:lpstr>Medical Malpractice Defined</vt:lpstr>
      <vt:lpstr>The Role of the Medical Legal Consultant  Must establish the standard of care, duty and if there was a breech in that duty </vt:lpstr>
      <vt:lpstr>Summary of the Guidelines as a Medical-Legal Consultant </vt:lpstr>
      <vt:lpstr>Summary of the Guidelines as a Medical-Legal Consultant </vt:lpstr>
      <vt:lpstr>Summary of the Guidelines as a Medical-Legal Consultant </vt:lpstr>
      <vt:lpstr>Summary of the Guidelines as a Medical-Legal Consultant </vt:lpstr>
      <vt:lpstr>Qualities and Characteristics of a Medical-Legal Consultant </vt:lpstr>
      <vt:lpstr>Qualities and Characteristics of a Medical-Legal Consultant </vt:lpstr>
      <vt:lpstr>Role of the Medical-Legal Consultant </vt:lpstr>
      <vt:lpstr>Dos and Don’ts as a Medical-Legal Consultant</vt:lpstr>
      <vt:lpstr>Dos and Don’ts as a Medical-Legal Consultant</vt:lpstr>
      <vt:lpstr>Rules Regarding Compensation as a Medical-Legal Consultant </vt:lpstr>
      <vt:lpstr>PowerPoint Presentation</vt:lpstr>
      <vt:lpstr>PowerPoint Presentation</vt:lpstr>
      <vt:lpstr>PowerPoint Presentation</vt:lpstr>
      <vt:lpstr>Educational Consulting</vt:lpstr>
      <vt:lpstr>Educational Consulting</vt:lpstr>
      <vt:lpstr>Educational Consulting</vt:lpstr>
      <vt:lpstr>Educational Consulting</vt:lpstr>
      <vt:lpstr>Educational Consulting</vt:lpstr>
      <vt:lpstr>Educational Consulting</vt:lpstr>
      <vt:lpstr>Healthcare Consulting</vt:lpstr>
      <vt:lpstr>Healthcare Consulting: Medical Surveys</vt:lpstr>
      <vt:lpstr>   There are two types of paid healthcare surveys:  Qualitative surveys    •   Focused on gathering information related to opinions and motivations rather than hard numbers  •   Prepared to get very in-depth and get very granular with your answers  Quantitative surveys  •   Focused on facts and numbers •   Will be asked to provide percentages and numbers to describe your experiences and type of work  How do I get started?   •    Sign up with as many survey companies as possible – there is no downside other than filling up your inbox  •    Your opinions could make a real difference in development, marketing, innovation, and future and existing treatments or market their future products and treatments •     You get paid because they want your opinions and will actually apply them to shape the direction of their company   •    Opportunity to be involved in transformational healthcare innovation while boosting your CV    </vt:lpstr>
      <vt:lpstr>PowerPoint Presentation</vt:lpstr>
      <vt:lpstr>Reputable and Recommended Medical Survey Companies</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10</cp:revision>
  <dcterms:created xsi:type="dcterms:W3CDTF">2024-12-08T16:01:40Z</dcterms:created>
  <dcterms:modified xsi:type="dcterms:W3CDTF">2025-01-24T15:04:25Z</dcterms:modified>
</cp:coreProperties>
</file>